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5" r:id="rId3"/>
    <p:sldId id="297" r:id="rId4"/>
    <p:sldId id="257" r:id="rId5"/>
    <p:sldId id="268" r:id="rId6"/>
    <p:sldId id="269" r:id="rId7"/>
    <p:sldId id="334" r:id="rId8"/>
    <p:sldId id="335" r:id="rId9"/>
    <p:sldId id="341" r:id="rId10"/>
    <p:sldId id="339" r:id="rId11"/>
    <p:sldId id="340" r:id="rId12"/>
    <p:sldId id="338" r:id="rId13"/>
    <p:sldId id="349" r:id="rId14"/>
    <p:sldId id="311" r:id="rId15"/>
    <p:sldId id="305" r:id="rId16"/>
    <p:sldId id="306" r:id="rId17"/>
    <p:sldId id="320" r:id="rId18"/>
    <p:sldId id="324" r:id="rId19"/>
    <p:sldId id="307" r:id="rId20"/>
    <p:sldId id="308" r:id="rId21"/>
    <p:sldId id="319" r:id="rId22"/>
    <p:sldId id="309" r:id="rId23"/>
    <p:sldId id="321" r:id="rId24"/>
    <p:sldId id="347" r:id="rId25"/>
    <p:sldId id="342" r:id="rId26"/>
    <p:sldId id="351" r:id="rId27"/>
    <p:sldId id="350" r:id="rId28"/>
    <p:sldId id="343" r:id="rId29"/>
    <p:sldId id="354" r:id="rId30"/>
    <p:sldId id="353" r:id="rId31"/>
    <p:sldId id="352"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912" autoAdjust="0"/>
  </p:normalViewPr>
  <p:slideViewPr>
    <p:cSldViewPr snapToGrid="0">
      <p:cViewPr varScale="1">
        <p:scale>
          <a:sx n="73" d="100"/>
          <a:sy n="73" d="100"/>
        </p:scale>
        <p:origin x="810" y="78"/>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79D6E-2101-4AA5-AA1B-A0110030F9ED}"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9BEB60-37E7-4639-913F-1455716D85ED}" type="slidenum">
              <a:rPr lang="en-US" smtClean="0"/>
              <a:t>19</a:t>
            </a:fld>
            <a:endParaRPr lang="en-US"/>
          </a:p>
        </p:txBody>
      </p:sp>
    </p:spTree>
    <p:extLst>
      <p:ext uri="{BB962C8B-B14F-4D97-AF65-F5344CB8AC3E}">
        <p14:creationId xmlns:p14="http://schemas.microsoft.com/office/powerpoint/2010/main" val="107033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9BEB60-37E7-4639-913F-1455716D85ED}" type="slidenum">
              <a:rPr lang="en-US" smtClean="0"/>
              <a:t>22</a:t>
            </a:fld>
            <a:endParaRPr lang="en-US"/>
          </a:p>
        </p:txBody>
      </p:sp>
    </p:spTree>
    <p:extLst>
      <p:ext uri="{BB962C8B-B14F-4D97-AF65-F5344CB8AC3E}">
        <p14:creationId xmlns:p14="http://schemas.microsoft.com/office/powerpoint/2010/main" val="199522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9BEB60-37E7-4639-913F-1455716D85ED}" type="slidenum">
              <a:rPr lang="en-US" smtClean="0"/>
              <a:t>29</a:t>
            </a:fld>
            <a:endParaRPr lang="en-US"/>
          </a:p>
        </p:txBody>
      </p:sp>
    </p:spTree>
    <p:extLst>
      <p:ext uri="{BB962C8B-B14F-4D97-AF65-F5344CB8AC3E}">
        <p14:creationId xmlns:p14="http://schemas.microsoft.com/office/powerpoint/2010/main" val="407551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4148C3-A638-4F23-AC29-77AC28C32B49}" type="datetime1">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03CAF2-C65A-48FD-B6AA-370E40C26B11}" type="datetime1">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83AC8B-FEBB-484C-A101-C182EA7688BE}" type="datetime1">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0D18FC-9E94-49AE-AEC6-46244779FE9A}" type="datetime1">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5BBE276-6ED0-41D0-A32F-EA245D59F076}" type="datetime1">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456A8F-E388-4B5F-9124-B70AFD253BD8}" type="datetime1">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D9838B-7980-4F82-8DEE-E251A2214C10}" type="datetime1">
              <a:rPr lang="en-US" smtClean="0"/>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2BBE33-6A2B-475A-A75A-906DE6945B21}" type="datetime1">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F7AAA-6129-4D1B-A63A-B2F5907B50ED}" type="datetime1">
              <a:rPr lang="en-US" smtClean="0"/>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CAD7B4-2DB5-46D7-81C8-B0E089714FF0}" type="datetime1">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A86582C-9165-477D-9EC7-5E98E93AA8B5}" type="datetime1">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38CB73-7273-4671-92C4-ABD88EFCC64D}" type="datetime1">
              <a:rPr lang="en-US" smtClean="0"/>
              <a:t>6/6/2022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a:xfrm>
            <a:off x="1524000" y="3602037"/>
            <a:ext cx="9144000" cy="2001929"/>
          </a:xfrm>
        </p:spPr>
        <p:txBody>
          <a:bodyPr>
            <a:normAutofit fontScale="77500" lnSpcReduction="20000"/>
          </a:bodyPr>
          <a:lstStyle/>
          <a:p>
            <a:r>
              <a:rPr lang="en-US" sz="6400" dirty="0" smtClean="0"/>
              <a:t>Final Exam Two</a:t>
            </a:r>
          </a:p>
          <a:p>
            <a:endParaRPr lang="en-US" sz="4000" dirty="0"/>
          </a:p>
          <a:p>
            <a:r>
              <a:rPr lang="en-US" sz="3800" dirty="0" smtClean="0">
                <a:latin typeface="標楷體" panose="03000509000000000000" pitchFamily="65" charset="-120"/>
                <a:ea typeface="標楷體" panose="03000509000000000000" pitchFamily="65" charset="-120"/>
              </a:rPr>
              <a:t>Instructor: </a:t>
            </a:r>
            <a:r>
              <a:rPr lang="zh-TW" altLang="en-US" sz="3800" dirty="0" smtClean="0">
                <a:latin typeface="標楷體" panose="03000509000000000000" pitchFamily="65" charset="-120"/>
                <a:ea typeface="標楷體" panose="03000509000000000000" pitchFamily="65" charset="-120"/>
              </a:rPr>
              <a:t>黃世強 </a:t>
            </a:r>
            <a:r>
              <a:rPr lang="en-US" altLang="zh-TW" sz="3800" dirty="0" smtClean="0">
                <a:latin typeface="標楷體" panose="03000509000000000000" pitchFamily="65" charset="-120"/>
                <a:ea typeface="標楷體" panose="03000509000000000000" pitchFamily="65" charset="-120"/>
              </a:rPr>
              <a:t>(</a:t>
            </a:r>
            <a:r>
              <a:rPr lang="en-US" sz="3800" dirty="0" smtClean="0">
                <a:latin typeface="標楷體" panose="03000509000000000000" pitchFamily="65" charset="-120"/>
                <a:ea typeface="標楷體" panose="03000509000000000000" pitchFamily="65" charset="-120"/>
              </a:rPr>
              <a:t>Sai-Keung Wong</a:t>
            </a:r>
            <a:r>
              <a:rPr lang="en-US" sz="3800" dirty="0" smtClean="0">
                <a:latin typeface="標楷體" panose="03000509000000000000" pitchFamily="65" charset="-120"/>
                <a:ea typeface="標楷體" panose="03000509000000000000" pitchFamily="65" charset="-120"/>
              </a:rPr>
              <a:t>)</a:t>
            </a:r>
          </a:p>
          <a:p>
            <a:r>
              <a:rPr lang="en-US" sz="3800" dirty="0" smtClean="0">
                <a:latin typeface="標楷體" panose="03000509000000000000" pitchFamily="65" charset="-120"/>
                <a:ea typeface="標楷體" panose="03000509000000000000" pitchFamily="65" charset="-120"/>
              </a:rPr>
              <a:t>TAs:</a:t>
            </a:r>
            <a:r>
              <a:rPr lang="zh-TW" altLang="en-US" sz="3800" dirty="0" smtClean="0">
                <a:latin typeface="標楷體" panose="03000509000000000000" pitchFamily="65" charset="-120"/>
                <a:ea typeface="標楷體" panose="03000509000000000000" pitchFamily="65" charset="-120"/>
              </a:rPr>
              <a:t>黃建洲</a:t>
            </a:r>
            <a:r>
              <a:rPr lang="zh-TW" altLang="en-US" sz="3800" dirty="0" smtClean="0">
                <a:latin typeface="細明體" panose="02020509000000000000" pitchFamily="49" charset="-120"/>
                <a:ea typeface="細明體" panose="02020509000000000000" pitchFamily="49" charset="-120"/>
              </a:rPr>
              <a:t>、</a:t>
            </a:r>
            <a:r>
              <a:rPr lang="zh-TW" altLang="en-US" sz="3800" dirty="0" smtClean="0">
                <a:latin typeface="標楷體" panose="03000509000000000000" pitchFamily="65" charset="-120"/>
                <a:ea typeface="標楷體" panose="03000509000000000000" pitchFamily="65" charset="-120"/>
              </a:rPr>
              <a:t>林柏全</a:t>
            </a:r>
            <a:r>
              <a:rPr lang="zh-TW" altLang="en-US" sz="3800" dirty="0" smtClean="0">
                <a:latin typeface="細明體" panose="02020509000000000000" pitchFamily="49" charset="-120"/>
                <a:ea typeface="細明體" panose="02020509000000000000" pitchFamily="49" charset="-120"/>
              </a:rPr>
              <a:t>、</a:t>
            </a:r>
            <a:r>
              <a:rPr lang="zh-TW" altLang="en-US" sz="3800" dirty="0" smtClean="0">
                <a:latin typeface="標楷體" panose="03000509000000000000" pitchFamily="65" charset="-120"/>
                <a:ea typeface="標楷體" panose="03000509000000000000" pitchFamily="65" charset="-120"/>
              </a:rPr>
              <a:t>蔡承恩 </a:t>
            </a:r>
            <a:endParaRPr lang="en-US" sz="3800" dirty="0">
              <a:latin typeface="標楷體" panose="03000509000000000000" pitchFamily="65" charset="-120"/>
              <a:ea typeface="標楷體" panose="03000509000000000000" pitchFamily="65" charset="-120"/>
            </a:endParaRPr>
          </a:p>
        </p:txBody>
      </p:sp>
      <p:sp>
        <p:nvSpPr>
          <p:cNvPr id="4" name="Slide Number Placeholder 3"/>
          <p:cNvSpPr>
            <a:spLocks noGrp="1"/>
          </p:cNvSpPr>
          <p:nvPr>
            <p:ph type="sldNum" sz="quarter" idx="12"/>
          </p:nvPr>
        </p:nvSpPr>
        <p:spPr/>
        <p:txBody>
          <a:bodyPr/>
          <a:lstStyle/>
          <a:p>
            <a:fld id="{40DE4E08-6C90-446D-89F5-3B3453EADC24}" type="slidenum">
              <a:rPr lang="en-US" smtClean="0"/>
              <a:t>1</a:t>
            </a:fld>
            <a:endParaRPr lang="en-US"/>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625" t="8889" r="7500" b="6444"/>
          <a:stretch/>
        </p:blipFill>
        <p:spPr>
          <a:xfrm>
            <a:off x="57150" y="0"/>
            <a:ext cx="12078000" cy="6858000"/>
          </a:xfrm>
          <a:prstGeom prst="rect">
            <a:avLst/>
          </a:prstGeom>
        </p:spPr>
      </p:pic>
      <p:sp>
        <p:nvSpPr>
          <p:cNvPr id="3" name="Slide Number Placeholder 2"/>
          <p:cNvSpPr>
            <a:spLocks noGrp="1"/>
          </p:cNvSpPr>
          <p:nvPr>
            <p:ph type="sldNum" sz="quarter" idx="12"/>
          </p:nvPr>
        </p:nvSpPr>
        <p:spPr/>
        <p:txBody>
          <a:bodyPr/>
          <a:lstStyle/>
          <a:p>
            <a:fld id="{40DE4E08-6C90-446D-89F5-3B3453EADC24}" type="slidenum">
              <a:rPr lang="en-US" smtClean="0"/>
              <a:t>10</a:t>
            </a:fld>
            <a:endParaRPr lang="en-US"/>
          </a:p>
        </p:txBody>
      </p:sp>
    </p:spTree>
    <p:extLst>
      <p:ext uri="{BB962C8B-B14F-4D97-AF65-F5344CB8AC3E}">
        <p14:creationId xmlns:p14="http://schemas.microsoft.com/office/powerpoint/2010/main" val="2818990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375" t="8889" r="8500" b="6222"/>
          <a:stretch/>
        </p:blipFill>
        <p:spPr>
          <a:xfrm>
            <a:off x="266700" y="57179"/>
            <a:ext cx="11696700" cy="6800821"/>
          </a:xfrm>
          <a:prstGeom prst="rect">
            <a:avLst/>
          </a:prstGeom>
        </p:spPr>
      </p:pic>
      <p:sp>
        <p:nvSpPr>
          <p:cNvPr id="3" name="Slide Number Placeholder 2"/>
          <p:cNvSpPr>
            <a:spLocks noGrp="1"/>
          </p:cNvSpPr>
          <p:nvPr>
            <p:ph type="sldNum" sz="quarter" idx="12"/>
          </p:nvPr>
        </p:nvSpPr>
        <p:spPr/>
        <p:txBody>
          <a:bodyPr/>
          <a:lstStyle/>
          <a:p>
            <a:fld id="{40DE4E08-6C90-446D-89F5-3B3453EADC24}" type="slidenum">
              <a:rPr lang="en-US" smtClean="0"/>
              <a:t>11</a:t>
            </a:fld>
            <a:endParaRPr lang="en-US"/>
          </a:p>
        </p:txBody>
      </p:sp>
    </p:spTree>
    <p:extLst>
      <p:ext uri="{BB962C8B-B14F-4D97-AF65-F5344CB8AC3E}">
        <p14:creationId xmlns:p14="http://schemas.microsoft.com/office/powerpoint/2010/main" val="779533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Problem 2.1. Marking Scheme (50%)</a:t>
            </a:r>
            <a:endParaRPr lang="en-US" dirty="0"/>
          </a:p>
        </p:txBody>
      </p:sp>
      <p:sp>
        <p:nvSpPr>
          <p:cNvPr id="3" name="Content Placeholder 2"/>
          <p:cNvSpPr>
            <a:spLocks noGrp="1"/>
          </p:cNvSpPr>
          <p:nvPr>
            <p:ph idx="1"/>
          </p:nvPr>
        </p:nvSpPr>
        <p:spPr>
          <a:xfrm>
            <a:off x="838200" y="1115120"/>
            <a:ext cx="10515600" cy="5742879"/>
          </a:xfrm>
        </p:spPr>
        <p:txBody>
          <a:bodyPr>
            <a:normAutofit fontScale="92500" lnSpcReduction="20000"/>
          </a:bodyPr>
          <a:lstStyle/>
          <a:p>
            <a:pPr marL="514350" indent="-514350">
              <a:buFont typeface="+mj-lt"/>
              <a:buAutoNum type="arabicPeriod"/>
            </a:pPr>
            <a:r>
              <a:rPr lang="en-US" altLang="zh-TW" b="1" dirty="0" smtClean="0">
                <a:solidFill>
                  <a:srgbClr val="C00000"/>
                </a:solidFill>
              </a:rPr>
              <a:t>[1%] Press </a:t>
            </a:r>
            <a:r>
              <a:rPr lang="en-US" altLang="zh-TW" b="1" dirty="0">
                <a:solidFill>
                  <a:srgbClr val="C00000"/>
                </a:solidFill>
              </a:rPr>
              <a:t>‘q’ to show your name and ID on the console window. Then quit the program</a:t>
            </a:r>
            <a:r>
              <a:rPr lang="en-US" altLang="zh-TW" b="1" dirty="0" smtClean="0">
                <a:solidFill>
                  <a:srgbClr val="C00000"/>
                </a:solidFill>
              </a:rPr>
              <a:t>. You must implement this or your score is zero.</a:t>
            </a:r>
          </a:p>
          <a:p>
            <a:pPr marL="514350" indent="-514350">
              <a:buFont typeface="+mj-lt"/>
              <a:buAutoNum type="arabicPeriod"/>
            </a:pPr>
            <a:r>
              <a:rPr lang="en-US" altLang="zh-TW" dirty="0" smtClean="0"/>
              <a:t>[11%] Draw </a:t>
            </a:r>
            <a:r>
              <a:rPr lang="en-US" altLang="zh-TW" dirty="0"/>
              <a:t>the pdf of </a:t>
            </a:r>
            <a:r>
              <a:rPr lang="en-US" altLang="zh-TW" dirty="0" smtClean="0"/>
              <a:t>X1 correctly. </a:t>
            </a:r>
            <a:r>
              <a:rPr lang="en-US" altLang="zh-TW" dirty="0"/>
              <a:t>Use subplot(1,2, 1) to draw it </a:t>
            </a:r>
            <a:r>
              <a:rPr lang="en-US" altLang="zh-TW" dirty="0" smtClean="0"/>
              <a:t>on </a:t>
            </a:r>
            <a:r>
              <a:rPr lang="en-US" altLang="zh-TW" dirty="0"/>
              <a:t>the </a:t>
            </a:r>
            <a:r>
              <a:rPr lang="en-US" altLang="zh-TW" dirty="0" smtClean="0"/>
              <a:t>left.</a:t>
            </a:r>
            <a:endParaRPr lang="en-US" altLang="zh-TW" dirty="0"/>
          </a:p>
          <a:p>
            <a:pPr marL="514350" indent="-514350">
              <a:buFont typeface="+mj-lt"/>
              <a:buAutoNum type="arabicPeriod"/>
            </a:pPr>
            <a:r>
              <a:rPr lang="en-US" altLang="zh-TW" dirty="0"/>
              <a:t>[</a:t>
            </a:r>
            <a:r>
              <a:rPr lang="en-US" altLang="zh-TW" dirty="0" smtClean="0"/>
              <a:t>11%] Draw </a:t>
            </a:r>
            <a:r>
              <a:rPr lang="en-US" altLang="zh-TW" dirty="0"/>
              <a:t>the pdf of </a:t>
            </a:r>
            <a:r>
              <a:rPr lang="en-US" altLang="zh-TW" dirty="0" smtClean="0"/>
              <a:t>X2</a:t>
            </a:r>
            <a:r>
              <a:rPr lang="en-US" altLang="zh-TW" dirty="0"/>
              <a:t> correctly</a:t>
            </a:r>
            <a:r>
              <a:rPr lang="en-US" altLang="zh-TW" dirty="0" smtClean="0"/>
              <a:t>. </a:t>
            </a:r>
            <a:r>
              <a:rPr lang="en-US" altLang="zh-TW" dirty="0"/>
              <a:t>Use subplot(1,2, 2) to draw it on the right side.</a:t>
            </a:r>
          </a:p>
          <a:p>
            <a:pPr marL="514350" indent="-514350">
              <a:buFont typeface="+mj-lt"/>
              <a:buAutoNum type="arabicPeriod"/>
            </a:pPr>
            <a:r>
              <a:rPr lang="en-US" altLang="zh-TW" dirty="0" smtClean="0"/>
              <a:t>[3%] Show </a:t>
            </a:r>
            <a:r>
              <a:rPr lang="en-US" altLang="zh-TW" dirty="0"/>
              <a:t>the titles of the two figures similar to the demo figures.</a:t>
            </a:r>
          </a:p>
          <a:p>
            <a:pPr marL="514350" indent="-514350">
              <a:buFont typeface="+mj-lt"/>
              <a:buAutoNum type="arabicPeriod"/>
            </a:pPr>
            <a:r>
              <a:rPr lang="en-US" altLang="zh-TW" dirty="0" smtClean="0"/>
              <a:t>[4%] Report </a:t>
            </a:r>
            <a:r>
              <a:rPr lang="en-US" altLang="zh-TW" dirty="0"/>
              <a:t>the average (M) and standard deviation (SD) of the n samples as the title of the figure. Also, report a. The format is: Mean= …; SD= …; a=… b = </a:t>
            </a:r>
            <a:r>
              <a:rPr lang="en-US" altLang="zh-TW" dirty="0" smtClean="0"/>
              <a:t>…; The font size and line width are correct.</a:t>
            </a:r>
          </a:p>
          <a:p>
            <a:pPr marL="514350" indent="-514350">
              <a:buFont typeface="+mj-lt"/>
              <a:buAutoNum type="arabicPeriod"/>
            </a:pPr>
            <a:r>
              <a:rPr lang="en-US" altLang="zh-TW" dirty="0" smtClean="0"/>
              <a:t>[4%] Animate </a:t>
            </a:r>
            <a:r>
              <a:rPr lang="en-US" altLang="zh-TW" dirty="0"/>
              <a:t>a point </a:t>
            </a:r>
            <a:r>
              <a:rPr lang="en-US" altLang="zh-TW" dirty="0" smtClean="0"/>
              <a:t>(e.g., circle) to </a:t>
            </a:r>
            <a:r>
              <a:rPr lang="en-US" altLang="zh-TW" dirty="0"/>
              <a:t>move along the curve of the pdf </a:t>
            </a:r>
            <a:r>
              <a:rPr lang="en-US" altLang="zh-TW" dirty="0" smtClean="0"/>
              <a:t>from left to right in </a:t>
            </a:r>
            <a:r>
              <a:rPr lang="en-US" altLang="zh-TW" dirty="0"/>
              <a:t>each subplot</a:t>
            </a:r>
            <a:r>
              <a:rPr lang="en-US" altLang="zh-TW" dirty="0" smtClean="0"/>
              <a:t>. The animation must be interactive.</a:t>
            </a:r>
          </a:p>
          <a:p>
            <a:pPr marL="514350" indent="-514350">
              <a:buFont typeface="+mj-lt"/>
              <a:buAutoNum type="arabicPeriod"/>
            </a:pPr>
            <a:r>
              <a:rPr lang="en-US" altLang="zh-TW" dirty="0" smtClean="0"/>
              <a:t>[3%] The </a:t>
            </a:r>
            <a:r>
              <a:rPr lang="en-US" altLang="zh-TW" dirty="0"/>
              <a:t>key ‘1’ is handled correctly</a:t>
            </a:r>
            <a:r>
              <a:rPr lang="en-US" altLang="zh-TW" dirty="0" smtClean="0"/>
              <a:t>. The two pdf curves for X1 and X2 are correct.</a:t>
            </a:r>
            <a:endParaRPr lang="en-US" altLang="zh-TW" dirty="0"/>
          </a:p>
          <a:p>
            <a:pPr marL="514350" indent="-514350">
              <a:buFont typeface="+mj-lt"/>
              <a:buAutoNum type="arabicPeriod"/>
            </a:pPr>
            <a:r>
              <a:rPr lang="en-US" altLang="zh-TW" dirty="0" smtClean="0"/>
              <a:t>[3%] The </a:t>
            </a:r>
            <a:r>
              <a:rPr lang="en-US" altLang="zh-TW" dirty="0"/>
              <a:t>key ‘2’ is handled correctly</a:t>
            </a:r>
            <a:r>
              <a:rPr lang="en-US" altLang="zh-TW" dirty="0" smtClean="0"/>
              <a:t>.</a:t>
            </a:r>
            <a:r>
              <a:rPr lang="en-US" altLang="zh-TW" dirty="0"/>
              <a:t> The two </a:t>
            </a:r>
            <a:r>
              <a:rPr lang="en-US" altLang="zh-TW" dirty="0" smtClean="0"/>
              <a:t>pdf curves </a:t>
            </a:r>
            <a:r>
              <a:rPr lang="en-US" altLang="zh-TW" dirty="0"/>
              <a:t>for X1 and X2 are correct.</a:t>
            </a:r>
          </a:p>
          <a:p>
            <a:pPr marL="514350" indent="-514350">
              <a:buFont typeface="+mj-lt"/>
              <a:buAutoNum type="arabicPeriod"/>
            </a:pPr>
            <a:endParaRPr lang="en-US" altLang="zh-TW" dirty="0"/>
          </a:p>
        </p:txBody>
      </p:sp>
      <p:sp>
        <p:nvSpPr>
          <p:cNvPr id="4" name="Slide Number Placeholder 3"/>
          <p:cNvSpPr>
            <a:spLocks noGrp="1"/>
          </p:cNvSpPr>
          <p:nvPr>
            <p:ph type="sldNum" sz="quarter" idx="12"/>
          </p:nvPr>
        </p:nvSpPr>
        <p:spPr/>
        <p:txBody>
          <a:bodyPr/>
          <a:lstStyle/>
          <a:p>
            <a:fld id="{40DE4E08-6C90-446D-89F5-3B3453EADC24}" type="slidenum">
              <a:rPr lang="en-US" smtClean="0"/>
              <a:t>12</a:t>
            </a:fld>
            <a:endParaRPr lang="en-US"/>
          </a:p>
        </p:txBody>
      </p:sp>
    </p:spTree>
    <p:extLst>
      <p:ext uri="{BB962C8B-B14F-4D97-AF65-F5344CB8AC3E}">
        <p14:creationId xmlns:p14="http://schemas.microsoft.com/office/powerpoint/2010/main" val="41406932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a:t>
            </a:r>
            <a:r>
              <a:rPr lang="en-US" dirty="0" smtClean="0"/>
              <a:t>2.2. </a:t>
            </a:r>
            <a:r>
              <a:rPr lang="en-US" dirty="0"/>
              <a:t>Function Graph</a:t>
            </a:r>
          </a:p>
        </p:txBody>
      </p:sp>
      <p:sp>
        <p:nvSpPr>
          <p:cNvPr id="3" name="Content Placeholder 2"/>
          <p:cNvSpPr>
            <a:spLocks noGrp="1"/>
          </p:cNvSpPr>
          <p:nvPr>
            <p:ph idx="1"/>
          </p:nvPr>
        </p:nvSpPr>
        <p:spPr/>
        <p:txBody>
          <a:bodyPr/>
          <a:lstStyle/>
          <a:p>
            <a:pPr marL="0" indent="0">
              <a:buNone/>
            </a:pPr>
            <a:r>
              <a:rPr lang="en-US" dirty="0" smtClean="0"/>
              <a:t>This page is empty.</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13</a:t>
            </a:fld>
            <a:endParaRPr lang="en-US"/>
          </a:p>
        </p:txBody>
      </p:sp>
    </p:spTree>
    <p:extLst>
      <p:ext uri="{BB962C8B-B14F-4D97-AF65-F5344CB8AC3E}">
        <p14:creationId xmlns:p14="http://schemas.microsoft.com/office/powerpoint/2010/main" val="88325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(30%) Problem 2.2. Function Graph</a:t>
            </a:r>
            <a:endParaRPr lang="en-US" dirty="0"/>
          </a:p>
        </p:txBody>
      </p:sp>
      <p:sp>
        <p:nvSpPr>
          <p:cNvPr id="3" name="Content Placeholder 2"/>
          <p:cNvSpPr>
            <a:spLocks noGrp="1"/>
          </p:cNvSpPr>
          <p:nvPr>
            <p:ph idx="1"/>
          </p:nvPr>
        </p:nvSpPr>
        <p:spPr>
          <a:xfrm>
            <a:off x="315685" y="1825625"/>
            <a:ext cx="11560629" cy="4351338"/>
          </a:xfrm>
        </p:spPr>
        <p:txBody>
          <a:bodyPr>
            <a:normAutofit/>
          </a:bodyPr>
          <a:lstStyle/>
          <a:p>
            <a:pPr marL="0" indent="0">
              <a:buNone/>
            </a:pPr>
            <a:r>
              <a:rPr lang="en-US" dirty="0" smtClean="0"/>
              <a:t>Tasks</a:t>
            </a:r>
          </a:p>
          <a:p>
            <a:pPr marL="514350" indent="-514350">
              <a:buFont typeface="+mj-lt"/>
              <a:buAutoNum type="arabicPeriod"/>
            </a:pPr>
            <a:r>
              <a:rPr lang="en-US" dirty="0" smtClean="0"/>
              <a:t>Show student ID and name. </a:t>
            </a:r>
            <a:r>
              <a:rPr lang="en-US" b="1" dirty="0" smtClean="0"/>
              <a:t>You implement this item or your score is zero.</a:t>
            </a:r>
          </a:p>
          <a:p>
            <a:pPr marL="514350" indent="-514350">
              <a:buFont typeface="+mj-lt"/>
              <a:buAutoNum type="arabicPeriod"/>
            </a:pPr>
            <a:r>
              <a:rPr lang="en-US" dirty="0"/>
              <a:t>Press ‘n’ to view each of the items in F in a backward order</a:t>
            </a:r>
            <a:r>
              <a:rPr lang="en-US" dirty="0" smtClean="0"/>
              <a:t>. Use layout 1x1.</a:t>
            </a:r>
            <a:endParaRPr lang="en-US" dirty="0"/>
          </a:p>
          <a:p>
            <a:pPr marL="514350" indent="-514350">
              <a:buFont typeface="+mj-lt"/>
              <a:buAutoNum type="arabicPeriod"/>
            </a:pPr>
            <a:r>
              <a:rPr lang="en-US" dirty="0" smtClean="0"/>
              <a:t>Press </a:t>
            </a:r>
            <a:r>
              <a:rPr lang="en-US" dirty="0"/>
              <a:t>‘m’ to view each of the items in F in a forward order</a:t>
            </a:r>
            <a:r>
              <a:rPr lang="en-US" dirty="0" smtClean="0"/>
              <a:t>. Use layout 1x1.</a:t>
            </a:r>
          </a:p>
          <a:p>
            <a:pPr marL="514350" indent="-514350">
              <a:buFont typeface="+mj-lt"/>
              <a:buAutoNum type="arabicPeriod"/>
            </a:pPr>
            <a:r>
              <a:rPr lang="en-US" dirty="0" smtClean="0"/>
              <a:t>Press ‘s’ to show all the plots of the 10 functions (see instruction). The layout is 2x5, i.e., 2 rows and 5 columns.</a:t>
            </a:r>
            <a:endParaRPr lang="en-US" dirty="0"/>
          </a:p>
          <a:p>
            <a:pPr marL="0" indent="0">
              <a:buNone/>
            </a:pPr>
            <a:endParaRPr lang="en-US" b="1" dirty="0" smtClean="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14</a:t>
            </a:fld>
            <a:endParaRPr lang="en-US"/>
          </a:p>
        </p:txBody>
      </p:sp>
    </p:spTree>
    <p:extLst>
      <p:ext uri="{BB962C8B-B14F-4D97-AF65-F5344CB8AC3E}">
        <p14:creationId xmlns:p14="http://schemas.microsoft.com/office/powerpoint/2010/main" val="8758764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284" y="73962"/>
            <a:ext cx="10515600" cy="1325563"/>
          </a:xfrm>
        </p:spPr>
        <p:txBody>
          <a:bodyPr/>
          <a:lstStyle/>
          <a:p>
            <a:r>
              <a:rPr lang="en-US" dirty="0" smtClean="0"/>
              <a:t>Problem 2.2. (30%)</a:t>
            </a:r>
            <a:endParaRPr lang="en-US" dirty="0"/>
          </a:p>
        </p:txBody>
      </p:sp>
      <p:sp>
        <p:nvSpPr>
          <p:cNvPr id="3" name="Content Placeholder 2"/>
          <p:cNvSpPr>
            <a:spLocks noGrp="1"/>
          </p:cNvSpPr>
          <p:nvPr>
            <p:ph idx="1"/>
          </p:nvPr>
        </p:nvSpPr>
        <p:spPr>
          <a:xfrm>
            <a:off x="847284" y="1490027"/>
            <a:ext cx="10515600" cy="4351338"/>
          </a:xfrm>
        </p:spPr>
        <p:txBody>
          <a:bodyPr/>
          <a:lstStyle/>
          <a:p>
            <a:pPr marL="0" indent="0">
              <a:buNone/>
            </a:pPr>
            <a:r>
              <a:rPr lang="en-US" dirty="0" smtClean="0"/>
              <a:t>The following diagrams show how the inputs are computed to produce new values. Note that if the inputs are vectors, operations are performed in the array format.</a:t>
            </a:r>
            <a:endParaRPr lang="en-US" dirty="0"/>
          </a:p>
        </p:txBody>
      </p:sp>
      <p:sp>
        <p:nvSpPr>
          <p:cNvPr id="4" name="Oval 3"/>
          <p:cNvSpPr/>
          <p:nvPr/>
        </p:nvSpPr>
        <p:spPr>
          <a:xfrm>
            <a:off x="4729654" y="374288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7" name="Straight Arrow Connector 6"/>
          <p:cNvCxnSpPr>
            <a:stCxn id="4" idx="6"/>
          </p:cNvCxnSpPr>
          <p:nvPr/>
        </p:nvCxnSpPr>
        <p:spPr>
          <a:xfrm flipV="1">
            <a:off x="5686095" y="4208518"/>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33242" y="3742888"/>
            <a:ext cx="696024" cy="369332"/>
          </a:xfrm>
          <a:prstGeom prst="rect">
            <a:avLst/>
          </a:prstGeom>
          <a:noFill/>
        </p:spPr>
        <p:txBody>
          <a:bodyPr wrap="none" rtlCol="0">
            <a:spAutoFit/>
          </a:bodyPr>
          <a:lstStyle/>
          <a:p>
            <a:r>
              <a:rPr lang="en-US" dirty="0" smtClean="0"/>
              <a:t>g(</a:t>
            </a:r>
            <a:r>
              <a:rPr lang="en-US" dirty="0" err="1" smtClean="0"/>
              <a:t>x,y</a:t>
            </a:r>
            <a:r>
              <a:rPr lang="en-US" dirty="0" smtClean="0"/>
              <a:t>)</a:t>
            </a:r>
            <a:endParaRPr lang="en-US" dirty="0"/>
          </a:p>
        </p:txBody>
      </p:sp>
      <p:cxnSp>
        <p:nvCxnSpPr>
          <p:cNvPr id="9" name="Straight Arrow Connector 8"/>
          <p:cNvCxnSpPr>
            <a:endCxn id="4" idx="1"/>
          </p:cNvCxnSpPr>
          <p:nvPr/>
        </p:nvCxnSpPr>
        <p:spPr>
          <a:xfrm>
            <a:off x="4128846" y="3659973"/>
            <a:ext cx="740876" cy="226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 idx="3"/>
          </p:cNvCxnSpPr>
          <p:nvPr/>
        </p:nvCxnSpPr>
        <p:spPr>
          <a:xfrm flipV="1">
            <a:off x="3988778" y="4577204"/>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66897" y="3358174"/>
            <a:ext cx="317716" cy="461665"/>
          </a:xfrm>
          <a:prstGeom prst="rect">
            <a:avLst/>
          </a:prstGeom>
          <a:noFill/>
        </p:spPr>
        <p:txBody>
          <a:bodyPr wrap="none" rtlCol="0">
            <a:spAutoFit/>
          </a:bodyPr>
          <a:lstStyle/>
          <a:p>
            <a:r>
              <a:rPr lang="en-US" sz="2400" dirty="0" smtClean="0"/>
              <a:t>x</a:t>
            </a:r>
            <a:endParaRPr lang="en-US" sz="2400" dirty="0"/>
          </a:p>
        </p:txBody>
      </p:sp>
      <p:sp>
        <p:nvSpPr>
          <p:cNvPr id="15" name="TextBox 14"/>
          <p:cNvSpPr txBox="1"/>
          <p:nvPr/>
        </p:nvSpPr>
        <p:spPr>
          <a:xfrm>
            <a:off x="4411938" y="4646360"/>
            <a:ext cx="324128" cy="461665"/>
          </a:xfrm>
          <a:prstGeom prst="rect">
            <a:avLst/>
          </a:prstGeom>
          <a:noFill/>
        </p:spPr>
        <p:txBody>
          <a:bodyPr wrap="none" rtlCol="0">
            <a:spAutoFit/>
          </a:bodyPr>
          <a:lstStyle/>
          <a:p>
            <a:r>
              <a:rPr lang="en-US" sz="2400" dirty="0" smtClean="0"/>
              <a:t>y</a:t>
            </a:r>
            <a:endParaRPr lang="en-US" sz="2400" dirty="0"/>
          </a:p>
        </p:txBody>
      </p:sp>
      <p:sp>
        <p:nvSpPr>
          <p:cNvPr id="16" name="Oval 15"/>
          <p:cNvSpPr/>
          <p:nvPr/>
        </p:nvSpPr>
        <p:spPr>
          <a:xfrm>
            <a:off x="1514898" y="3719787"/>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17" name="Straight Arrow Connector 16"/>
          <p:cNvCxnSpPr>
            <a:stCxn id="16" idx="6"/>
          </p:cNvCxnSpPr>
          <p:nvPr/>
        </p:nvCxnSpPr>
        <p:spPr>
          <a:xfrm flipV="1">
            <a:off x="2471339" y="4185417"/>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18486" y="3719787"/>
            <a:ext cx="534121" cy="369332"/>
          </a:xfrm>
          <a:prstGeom prst="rect">
            <a:avLst/>
          </a:prstGeom>
          <a:noFill/>
        </p:spPr>
        <p:txBody>
          <a:bodyPr wrap="none" rtlCol="0">
            <a:spAutoFit/>
          </a:bodyPr>
          <a:lstStyle/>
          <a:p>
            <a:r>
              <a:rPr lang="en-US" dirty="0" smtClean="0"/>
              <a:t>g(x)</a:t>
            </a:r>
            <a:endParaRPr lang="en-US" dirty="0"/>
          </a:p>
        </p:txBody>
      </p:sp>
      <p:cxnSp>
        <p:nvCxnSpPr>
          <p:cNvPr id="19" name="Straight Arrow Connector 18"/>
          <p:cNvCxnSpPr/>
          <p:nvPr/>
        </p:nvCxnSpPr>
        <p:spPr>
          <a:xfrm>
            <a:off x="700562" y="4133963"/>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6946" y="3604829"/>
            <a:ext cx="317716" cy="461665"/>
          </a:xfrm>
          <a:prstGeom prst="rect">
            <a:avLst/>
          </a:prstGeom>
          <a:noFill/>
        </p:spPr>
        <p:txBody>
          <a:bodyPr wrap="none" rtlCol="0">
            <a:spAutoFit/>
          </a:bodyPr>
          <a:lstStyle/>
          <a:p>
            <a:r>
              <a:rPr lang="en-US" sz="2400" dirty="0" smtClean="0"/>
              <a:t>x</a:t>
            </a:r>
            <a:endParaRPr lang="en-US" sz="2400" dirty="0"/>
          </a:p>
        </p:txBody>
      </p:sp>
      <p:sp>
        <p:nvSpPr>
          <p:cNvPr id="25" name="TextBox 24"/>
          <p:cNvSpPr txBox="1"/>
          <p:nvPr/>
        </p:nvSpPr>
        <p:spPr>
          <a:xfrm>
            <a:off x="1107730" y="4961801"/>
            <a:ext cx="2280745" cy="1323439"/>
          </a:xfrm>
          <a:prstGeom prst="rect">
            <a:avLst/>
          </a:prstGeom>
          <a:noFill/>
        </p:spPr>
        <p:txBody>
          <a:bodyPr wrap="square" rtlCol="0">
            <a:spAutoFit/>
          </a:bodyPr>
          <a:lstStyle/>
          <a:p>
            <a:r>
              <a:rPr lang="en-US" sz="2000" dirty="0" smtClean="0"/>
              <a:t>A function accepts one parameter, x. It produces a new value g(x).</a:t>
            </a:r>
            <a:endParaRPr lang="en-US" sz="2000" dirty="0"/>
          </a:p>
        </p:txBody>
      </p:sp>
      <p:sp>
        <p:nvSpPr>
          <p:cNvPr id="26" name="TextBox 25"/>
          <p:cNvSpPr txBox="1"/>
          <p:nvPr/>
        </p:nvSpPr>
        <p:spPr>
          <a:xfrm>
            <a:off x="4190776" y="5088354"/>
            <a:ext cx="3327624" cy="1631216"/>
          </a:xfrm>
          <a:prstGeom prst="rect">
            <a:avLst/>
          </a:prstGeom>
          <a:noFill/>
        </p:spPr>
        <p:txBody>
          <a:bodyPr wrap="square" rtlCol="0">
            <a:spAutoFit/>
          </a:bodyPr>
          <a:lstStyle/>
          <a:p>
            <a:r>
              <a:rPr lang="en-US" sz="2000" dirty="0" smtClean="0"/>
              <a:t>A function accepts two parameters, x and y. It produces a new value g(</a:t>
            </a:r>
            <a:r>
              <a:rPr lang="en-US" sz="2000" dirty="0" err="1" smtClean="0"/>
              <a:t>x,y</a:t>
            </a:r>
            <a:r>
              <a:rPr lang="en-US" sz="2000" dirty="0" smtClean="0"/>
              <a:t>). </a:t>
            </a:r>
            <a:r>
              <a:rPr lang="en-US" sz="2000" b="1" dirty="0" smtClean="0"/>
              <a:t>Note the parameters must be ordered correctly.</a:t>
            </a:r>
            <a:endParaRPr lang="en-US" sz="2000" b="1" dirty="0"/>
          </a:p>
        </p:txBody>
      </p:sp>
      <p:sp>
        <p:nvSpPr>
          <p:cNvPr id="39" name="Oval 38"/>
          <p:cNvSpPr/>
          <p:nvPr/>
        </p:nvSpPr>
        <p:spPr>
          <a:xfrm>
            <a:off x="10092849" y="3994661"/>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70C0"/>
                </a:solidFill>
              </a:rPr>
              <a:t>k</a:t>
            </a:r>
          </a:p>
        </p:txBody>
      </p:sp>
      <p:cxnSp>
        <p:nvCxnSpPr>
          <p:cNvPr id="40" name="Straight Arrow Connector 39"/>
          <p:cNvCxnSpPr/>
          <p:nvPr/>
        </p:nvCxnSpPr>
        <p:spPr>
          <a:xfrm flipV="1">
            <a:off x="11014567" y="3109665"/>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6" idx="6"/>
            <a:endCxn id="39" idx="1"/>
          </p:cNvCxnSpPr>
          <p:nvPr/>
        </p:nvCxnSpPr>
        <p:spPr>
          <a:xfrm>
            <a:off x="9187247" y="3609947"/>
            <a:ext cx="1045670" cy="5278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9" idx="3"/>
          </p:cNvCxnSpPr>
          <p:nvPr/>
        </p:nvCxnSpPr>
        <p:spPr>
          <a:xfrm flipV="1">
            <a:off x="9351973" y="4828977"/>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775133" y="4898133"/>
            <a:ext cx="324128" cy="461665"/>
          </a:xfrm>
          <a:prstGeom prst="rect">
            <a:avLst/>
          </a:prstGeom>
          <a:noFill/>
        </p:spPr>
        <p:txBody>
          <a:bodyPr wrap="none" rtlCol="0">
            <a:spAutoFit/>
          </a:bodyPr>
          <a:lstStyle/>
          <a:p>
            <a:r>
              <a:rPr lang="en-US" sz="2400" dirty="0" smtClean="0"/>
              <a:t>y</a:t>
            </a:r>
            <a:endParaRPr lang="en-US" sz="2400" dirty="0"/>
          </a:p>
        </p:txBody>
      </p:sp>
      <p:sp>
        <p:nvSpPr>
          <p:cNvPr id="46" name="Oval 45"/>
          <p:cNvSpPr/>
          <p:nvPr/>
        </p:nvSpPr>
        <p:spPr>
          <a:xfrm>
            <a:off x="8230806" y="3121216"/>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49" name="Straight Arrow Connector 48"/>
          <p:cNvCxnSpPr/>
          <p:nvPr/>
        </p:nvCxnSpPr>
        <p:spPr>
          <a:xfrm>
            <a:off x="7416470" y="3535392"/>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22854" y="3006258"/>
            <a:ext cx="317716" cy="461665"/>
          </a:xfrm>
          <a:prstGeom prst="rect">
            <a:avLst/>
          </a:prstGeom>
          <a:noFill/>
        </p:spPr>
        <p:txBody>
          <a:bodyPr wrap="none" rtlCol="0">
            <a:spAutoFit/>
          </a:bodyPr>
          <a:lstStyle/>
          <a:p>
            <a:r>
              <a:rPr lang="en-US" sz="2400" dirty="0" smtClean="0"/>
              <a:t>x</a:t>
            </a:r>
            <a:endParaRPr lang="en-US" sz="2400" dirty="0"/>
          </a:p>
        </p:txBody>
      </p:sp>
      <p:sp>
        <p:nvSpPr>
          <p:cNvPr id="53" name="TextBox 52"/>
          <p:cNvSpPr txBox="1"/>
          <p:nvPr/>
        </p:nvSpPr>
        <p:spPr>
          <a:xfrm>
            <a:off x="8360649" y="5496748"/>
            <a:ext cx="3400427" cy="707886"/>
          </a:xfrm>
          <a:prstGeom prst="rect">
            <a:avLst/>
          </a:prstGeom>
          <a:noFill/>
        </p:spPr>
        <p:txBody>
          <a:bodyPr wrap="square" rtlCol="0">
            <a:spAutoFit/>
          </a:bodyPr>
          <a:lstStyle/>
          <a:p>
            <a:r>
              <a:rPr lang="en-US" sz="2000" dirty="0" smtClean="0"/>
              <a:t>This diagram performs:</a:t>
            </a:r>
          </a:p>
          <a:p>
            <a:r>
              <a:rPr lang="en-US" sz="2000" dirty="0" smtClean="0"/>
              <a:t>a = h(g(x)), and b = k(g(x), y).</a:t>
            </a:r>
            <a:endParaRPr lang="en-US" sz="2000" dirty="0"/>
          </a:p>
        </p:txBody>
      </p:sp>
      <p:sp>
        <p:nvSpPr>
          <p:cNvPr id="54" name="Oval 53"/>
          <p:cNvSpPr/>
          <p:nvPr/>
        </p:nvSpPr>
        <p:spPr>
          <a:xfrm>
            <a:off x="10117841" y="258565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h</a:t>
            </a:r>
            <a:endParaRPr lang="en-US" sz="2800" dirty="0">
              <a:solidFill>
                <a:srgbClr val="0070C0"/>
              </a:solidFill>
            </a:endParaRPr>
          </a:p>
        </p:txBody>
      </p:sp>
      <p:cxnSp>
        <p:nvCxnSpPr>
          <p:cNvPr id="55" name="Straight Arrow Connector 54"/>
          <p:cNvCxnSpPr>
            <a:endCxn id="54" idx="2"/>
          </p:cNvCxnSpPr>
          <p:nvPr/>
        </p:nvCxnSpPr>
        <p:spPr>
          <a:xfrm flipV="1">
            <a:off x="9174402" y="3074389"/>
            <a:ext cx="943439" cy="5216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1062981" y="4454222"/>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1257802" y="2616714"/>
            <a:ext cx="308098" cy="400110"/>
          </a:xfrm>
          <a:prstGeom prst="rect">
            <a:avLst/>
          </a:prstGeom>
          <a:noFill/>
        </p:spPr>
        <p:txBody>
          <a:bodyPr wrap="none" rtlCol="0">
            <a:spAutoFit/>
          </a:bodyPr>
          <a:lstStyle/>
          <a:p>
            <a:r>
              <a:rPr lang="en-US" sz="2000" dirty="0" smtClean="0"/>
              <a:t>a</a:t>
            </a:r>
            <a:endParaRPr lang="en-US" sz="2000" dirty="0"/>
          </a:p>
        </p:txBody>
      </p:sp>
      <p:sp>
        <p:nvSpPr>
          <p:cNvPr id="59" name="TextBox 58"/>
          <p:cNvSpPr txBox="1"/>
          <p:nvPr/>
        </p:nvSpPr>
        <p:spPr>
          <a:xfrm>
            <a:off x="11304287" y="4071854"/>
            <a:ext cx="319318" cy="400110"/>
          </a:xfrm>
          <a:prstGeom prst="rect">
            <a:avLst/>
          </a:prstGeom>
          <a:noFill/>
        </p:spPr>
        <p:txBody>
          <a:bodyPr wrap="none" rtlCol="0">
            <a:spAutoFit/>
          </a:bodyPr>
          <a:lstStyle/>
          <a:p>
            <a:r>
              <a:rPr lang="en-US" sz="2000" dirty="0"/>
              <a:t>b</a:t>
            </a:r>
          </a:p>
        </p:txBody>
      </p:sp>
      <p:sp>
        <p:nvSpPr>
          <p:cNvPr id="5" name="Slide Number Placeholder 4"/>
          <p:cNvSpPr>
            <a:spLocks noGrp="1"/>
          </p:cNvSpPr>
          <p:nvPr>
            <p:ph type="sldNum" sz="quarter" idx="12"/>
          </p:nvPr>
        </p:nvSpPr>
        <p:spPr/>
        <p:txBody>
          <a:bodyPr/>
          <a:lstStyle/>
          <a:p>
            <a:fld id="{40DE4E08-6C90-446D-89F5-3B3453EADC24}" type="slidenum">
              <a:rPr lang="en-US" smtClean="0"/>
              <a:t>15</a:t>
            </a:fld>
            <a:endParaRPr lang="en-US"/>
          </a:p>
        </p:txBody>
      </p:sp>
    </p:spTree>
    <p:extLst>
      <p:ext uri="{BB962C8B-B14F-4D97-AF65-F5344CB8AC3E}">
        <p14:creationId xmlns:p14="http://schemas.microsoft.com/office/powerpoint/2010/main" val="6166354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520" y="22388"/>
            <a:ext cx="10515600" cy="1325563"/>
          </a:xfrm>
        </p:spPr>
        <p:txBody>
          <a:bodyPr/>
          <a:lstStyle/>
          <a:p>
            <a:r>
              <a:rPr lang="en-US" dirty="0" smtClean="0"/>
              <a:t>Problem </a:t>
            </a:r>
            <a:r>
              <a:rPr lang="en-US" dirty="0"/>
              <a:t>2.2. </a:t>
            </a:r>
          </a:p>
        </p:txBody>
      </p:sp>
      <p:sp>
        <p:nvSpPr>
          <p:cNvPr id="3" name="Content Placeholder 2"/>
          <p:cNvSpPr>
            <a:spLocks noGrp="1"/>
          </p:cNvSpPr>
          <p:nvPr>
            <p:ph idx="1"/>
          </p:nvPr>
        </p:nvSpPr>
        <p:spPr>
          <a:xfrm>
            <a:off x="793916" y="1061452"/>
            <a:ext cx="10515600" cy="4351338"/>
          </a:xfrm>
        </p:spPr>
        <p:txBody>
          <a:bodyPr/>
          <a:lstStyle/>
          <a:p>
            <a:pPr marL="0" indent="0">
              <a:buNone/>
            </a:pPr>
            <a:r>
              <a:rPr lang="en-US" dirty="0" smtClean="0"/>
              <a:t>Write a program to implement the following function network:</a:t>
            </a:r>
            <a:endParaRPr lang="en-US" dirty="0"/>
          </a:p>
        </p:txBody>
      </p:sp>
      <p:sp>
        <p:nvSpPr>
          <p:cNvPr id="39" name="Oval 38"/>
          <p:cNvSpPr/>
          <p:nvPr/>
        </p:nvSpPr>
        <p:spPr>
          <a:xfrm>
            <a:off x="1770265" y="3101991"/>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12</a:t>
            </a:r>
            <a:endParaRPr lang="en-US" sz="2800" baseline="-25000" dirty="0">
              <a:solidFill>
                <a:srgbClr val="0070C0"/>
              </a:solidFill>
            </a:endParaRPr>
          </a:p>
        </p:txBody>
      </p:sp>
      <p:cxnSp>
        <p:nvCxnSpPr>
          <p:cNvPr id="42" name="Straight Arrow Connector 41"/>
          <p:cNvCxnSpPr>
            <a:stCxn id="47" idx="7"/>
            <a:endCxn id="54" idx="2"/>
          </p:cNvCxnSpPr>
          <p:nvPr/>
        </p:nvCxnSpPr>
        <p:spPr>
          <a:xfrm flipV="1">
            <a:off x="2581193" y="2797979"/>
            <a:ext cx="867943" cy="2876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44" idx="1"/>
          </p:cNvCxnSpPr>
          <p:nvPr/>
        </p:nvCxnSpPr>
        <p:spPr>
          <a:xfrm>
            <a:off x="857933" y="2992891"/>
            <a:ext cx="1046955" cy="14394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28273" y="4567972"/>
            <a:ext cx="324128" cy="461665"/>
          </a:xfrm>
          <a:prstGeom prst="rect">
            <a:avLst/>
          </a:prstGeom>
          <a:noFill/>
        </p:spPr>
        <p:txBody>
          <a:bodyPr wrap="square" rtlCol="0">
            <a:spAutoFit/>
          </a:bodyPr>
          <a:lstStyle/>
          <a:p>
            <a:r>
              <a:rPr lang="en-US" sz="2400" dirty="0" smtClean="0"/>
              <a:t>y</a:t>
            </a:r>
            <a:endParaRPr lang="en-US" sz="2400" dirty="0"/>
          </a:p>
        </p:txBody>
      </p:sp>
      <p:sp>
        <p:nvSpPr>
          <p:cNvPr id="46" name="Oval 45"/>
          <p:cNvSpPr/>
          <p:nvPr/>
        </p:nvSpPr>
        <p:spPr>
          <a:xfrm>
            <a:off x="1770204" y="1842272"/>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11</a:t>
            </a:r>
            <a:endParaRPr lang="en-US" sz="2800" baseline="-25000" dirty="0">
              <a:solidFill>
                <a:srgbClr val="0070C0"/>
              </a:solidFill>
            </a:endParaRPr>
          </a:p>
        </p:txBody>
      </p:sp>
      <p:cxnSp>
        <p:nvCxnSpPr>
          <p:cNvPr id="49" name="Straight Arrow Connector 48"/>
          <p:cNvCxnSpPr>
            <a:endCxn id="46" idx="2"/>
          </p:cNvCxnSpPr>
          <p:nvPr/>
        </p:nvCxnSpPr>
        <p:spPr>
          <a:xfrm flipV="1">
            <a:off x="953726" y="2331003"/>
            <a:ext cx="816478" cy="6557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40888" y="2588901"/>
            <a:ext cx="399199" cy="461665"/>
          </a:xfrm>
          <a:prstGeom prst="rect">
            <a:avLst/>
          </a:prstGeom>
          <a:noFill/>
        </p:spPr>
        <p:txBody>
          <a:bodyPr wrap="square" rtlCol="0">
            <a:spAutoFit/>
          </a:bodyPr>
          <a:lstStyle/>
          <a:p>
            <a:r>
              <a:rPr lang="en-US" sz="2400" dirty="0" smtClean="0"/>
              <a:t>x</a:t>
            </a:r>
            <a:endParaRPr lang="en-US" sz="2400" dirty="0"/>
          </a:p>
        </p:txBody>
      </p:sp>
      <p:sp>
        <p:nvSpPr>
          <p:cNvPr id="54" name="Oval 53"/>
          <p:cNvSpPr/>
          <p:nvPr/>
        </p:nvSpPr>
        <p:spPr>
          <a:xfrm>
            <a:off x="3449136" y="230924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21</a:t>
            </a:r>
            <a:endParaRPr lang="en-US" sz="2800" baseline="-25000" dirty="0">
              <a:solidFill>
                <a:srgbClr val="0070C0"/>
              </a:solidFill>
            </a:endParaRPr>
          </a:p>
        </p:txBody>
      </p:sp>
      <p:cxnSp>
        <p:nvCxnSpPr>
          <p:cNvPr id="55" name="Straight Arrow Connector 54"/>
          <p:cNvCxnSpPr>
            <a:stCxn id="46" idx="6"/>
          </p:cNvCxnSpPr>
          <p:nvPr/>
        </p:nvCxnSpPr>
        <p:spPr>
          <a:xfrm>
            <a:off x="2726645" y="2331003"/>
            <a:ext cx="831847" cy="28918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79299" y="3705966"/>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22</a:t>
            </a:r>
            <a:endParaRPr lang="en-US" sz="2800" baseline="-25000" dirty="0">
              <a:solidFill>
                <a:srgbClr val="0070C0"/>
              </a:solidFill>
            </a:endParaRPr>
          </a:p>
        </p:txBody>
      </p:sp>
      <p:sp>
        <p:nvSpPr>
          <p:cNvPr id="33" name="Oval 32"/>
          <p:cNvSpPr/>
          <p:nvPr/>
        </p:nvSpPr>
        <p:spPr>
          <a:xfrm>
            <a:off x="3477047" y="4980781"/>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a:t>
            </a:r>
            <a:r>
              <a:rPr lang="en-US" sz="2800" baseline="-25000" dirty="0">
                <a:solidFill>
                  <a:srgbClr val="0070C0"/>
                </a:solidFill>
              </a:rPr>
              <a:t>3</a:t>
            </a:r>
          </a:p>
        </p:txBody>
      </p:sp>
      <p:cxnSp>
        <p:nvCxnSpPr>
          <p:cNvPr id="36" name="Straight Arrow Connector 35"/>
          <p:cNvCxnSpPr>
            <a:stCxn id="47" idx="7"/>
            <a:endCxn id="33" idx="2"/>
          </p:cNvCxnSpPr>
          <p:nvPr/>
        </p:nvCxnSpPr>
        <p:spPr>
          <a:xfrm flipV="1">
            <a:off x="2581193" y="5469512"/>
            <a:ext cx="895854" cy="204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9" idx="6"/>
          </p:cNvCxnSpPr>
          <p:nvPr/>
        </p:nvCxnSpPr>
        <p:spPr>
          <a:xfrm>
            <a:off x="2726706" y="3590722"/>
            <a:ext cx="804363" cy="4011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5241617" y="282160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31</a:t>
            </a:r>
            <a:endParaRPr lang="en-US" sz="2800" baseline="-25000" dirty="0">
              <a:solidFill>
                <a:srgbClr val="0070C0"/>
              </a:solidFill>
            </a:endParaRPr>
          </a:p>
        </p:txBody>
      </p:sp>
      <p:sp>
        <p:nvSpPr>
          <p:cNvPr id="60" name="Oval 59"/>
          <p:cNvSpPr/>
          <p:nvPr/>
        </p:nvSpPr>
        <p:spPr>
          <a:xfrm>
            <a:off x="5243877" y="4246577"/>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32</a:t>
            </a:r>
            <a:endParaRPr lang="en-US" sz="2800" baseline="-25000" dirty="0">
              <a:solidFill>
                <a:srgbClr val="0070C0"/>
              </a:solidFill>
            </a:endParaRPr>
          </a:p>
        </p:txBody>
      </p:sp>
      <p:cxnSp>
        <p:nvCxnSpPr>
          <p:cNvPr id="63" name="Straight Arrow Connector 62"/>
          <p:cNvCxnSpPr>
            <a:endCxn id="56" idx="3"/>
          </p:cNvCxnSpPr>
          <p:nvPr/>
        </p:nvCxnSpPr>
        <p:spPr>
          <a:xfrm flipV="1">
            <a:off x="4272882" y="3655924"/>
            <a:ext cx="1108803" cy="184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4398185" y="3109645"/>
            <a:ext cx="842406" cy="2179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60" idx="3"/>
          </p:cNvCxnSpPr>
          <p:nvPr/>
        </p:nvCxnSpPr>
        <p:spPr>
          <a:xfrm flipV="1">
            <a:off x="4413927" y="5080893"/>
            <a:ext cx="970018" cy="5576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396307" y="2712665"/>
            <a:ext cx="921602" cy="18553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7073492" y="1775831"/>
            <a:ext cx="1020751" cy="98092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41</a:t>
            </a:r>
            <a:endParaRPr lang="en-US" sz="2800" baseline="-25000" dirty="0">
              <a:solidFill>
                <a:srgbClr val="0070C0"/>
              </a:solidFill>
            </a:endParaRPr>
          </a:p>
        </p:txBody>
      </p:sp>
      <p:cxnSp>
        <p:nvCxnSpPr>
          <p:cNvPr id="73" name="Straight Arrow Connector 72"/>
          <p:cNvCxnSpPr>
            <a:endCxn id="68" idx="2"/>
          </p:cNvCxnSpPr>
          <p:nvPr/>
        </p:nvCxnSpPr>
        <p:spPr>
          <a:xfrm>
            <a:off x="6072320" y="5040330"/>
            <a:ext cx="1001172" cy="10052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7086605" y="3043556"/>
            <a:ext cx="1052852" cy="965807"/>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42</a:t>
            </a:r>
            <a:endParaRPr lang="en-US" sz="2800" baseline="-25000" dirty="0">
              <a:solidFill>
                <a:srgbClr val="0070C0"/>
              </a:solidFill>
            </a:endParaRPr>
          </a:p>
        </p:txBody>
      </p:sp>
      <p:cxnSp>
        <p:nvCxnSpPr>
          <p:cNvPr id="75" name="Straight Arrow Connector 74"/>
          <p:cNvCxnSpPr>
            <a:stCxn id="56" idx="6"/>
            <a:endCxn id="74" idx="2"/>
          </p:cNvCxnSpPr>
          <p:nvPr/>
        </p:nvCxnSpPr>
        <p:spPr>
          <a:xfrm>
            <a:off x="6198058" y="3310339"/>
            <a:ext cx="888547" cy="216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10587962" y="2068622"/>
            <a:ext cx="1110442" cy="354363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61</a:t>
            </a:r>
            <a:endParaRPr lang="en-US" sz="2800" baseline="-25000" dirty="0">
              <a:solidFill>
                <a:srgbClr val="0070C0"/>
              </a:solidFill>
            </a:endParaRPr>
          </a:p>
        </p:txBody>
      </p:sp>
      <p:cxnSp>
        <p:nvCxnSpPr>
          <p:cNvPr id="82" name="Straight Arrow Connector 81"/>
          <p:cNvCxnSpPr>
            <a:stCxn id="74" idx="6"/>
            <a:endCxn id="124" idx="2"/>
          </p:cNvCxnSpPr>
          <p:nvPr/>
        </p:nvCxnSpPr>
        <p:spPr>
          <a:xfrm flipV="1">
            <a:off x="8139457" y="3188764"/>
            <a:ext cx="744841" cy="3376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2" idx="6"/>
            <a:endCxn id="124" idx="1"/>
          </p:cNvCxnSpPr>
          <p:nvPr/>
        </p:nvCxnSpPr>
        <p:spPr>
          <a:xfrm>
            <a:off x="8094243" y="2266294"/>
            <a:ext cx="944242" cy="5810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1" idx="6"/>
          </p:cNvCxnSpPr>
          <p:nvPr/>
        </p:nvCxnSpPr>
        <p:spPr>
          <a:xfrm flipV="1">
            <a:off x="11698404" y="3830681"/>
            <a:ext cx="379296" cy="97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7"/>
            <a:endCxn id="54" idx="3"/>
          </p:cNvCxnSpPr>
          <p:nvPr/>
        </p:nvCxnSpPr>
        <p:spPr>
          <a:xfrm flipV="1">
            <a:off x="2586638" y="3143564"/>
            <a:ext cx="1002566" cy="1015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0" idx="6"/>
            <a:endCxn id="62" idx="1"/>
          </p:cNvCxnSpPr>
          <p:nvPr/>
        </p:nvCxnSpPr>
        <p:spPr>
          <a:xfrm flipV="1">
            <a:off x="6200318" y="4449126"/>
            <a:ext cx="1029307" cy="2861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45" idx="3"/>
            <a:endCxn id="46" idx="3"/>
          </p:cNvCxnSpPr>
          <p:nvPr/>
        </p:nvCxnSpPr>
        <p:spPr>
          <a:xfrm flipV="1">
            <a:off x="752401" y="2676588"/>
            <a:ext cx="1157871" cy="21222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endCxn id="47" idx="2"/>
          </p:cNvCxnSpPr>
          <p:nvPr/>
        </p:nvCxnSpPr>
        <p:spPr>
          <a:xfrm>
            <a:off x="746956" y="4790590"/>
            <a:ext cx="1017864" cy="12290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547696" y="4295851"/>
            <a:ext cx="920128" cy="322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56" idx="7"/>
            <a:endCxn id="72" idx="2"/>
          </p:cNvCxnSpPr>
          <p:nvPr/>
        </p:nvCxnSpPr>
        <p:spPr>
          <a:xfrm flipV="1">
            <a:off x="6057990" y="2266294"/>
            <a:ext cx="1015502" cy="6984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764820" y="4289192"/>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13</a:t>
            </a:r>
            <a:endParaRPr lang="en-US" sz="2800" baseline="-25000" dirty="0">
              <a:solidFill>
                <a:srgbClr val="0070C0"/>
              </a:solidFill>
            </a:endParaRPr>
          </a:p>
        </p:txBody>
      </p:sp>
      <p:sp>
        <p:nvSpPr>
          <p:cNvPr id="47" name="Oval 46"/>
          <p:cNvSpPr/>
          <p:nvPr/>
        </p:nvSpPr>
        <p:spPr>
          <a:xfrm>
            <a:off x="1764820" y="5530912"/>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14</a:t>
            </a:r>
            <a:endParaRPr lang="en-US" sz="2800" baseline="-25000" dirty="0">
              <a:solidFill>
                <a:srgbClr val="0070C0"/>
              </a:solidFill>
            </a:endParaRPr>
          </a:p>
        </p:txBody>
      </p:sp>
      <p:sp>
        <p:nvSpPr>
          <p:cNvPr id="62" name="Oval 61"/>
          <p:cNvSpPr/>
          <p:nvPr/>
        </p:nvSpPr>
        <p:spPr>
          <a:xfrm>
            <a:off x="7075438" y="4307687"/>
            <a:ext cx="1052852" cy="965807"/>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43</a:t>
            </a:r>
            <a:endParaRPr lang="en-US" sz="2800" baseline="-25000" dirty="0">
              <a:solidFill>
                <a:srgbClr val="0070C0"/>
              </a:solidFill>
            </a:endParaRPr>
          </a:p>
        </p:txBody>
      </p:sp>
      <p:sp>
        <p:nvSpPr>
          <p:cNvPr id="68" name="Oval 67"/>
          <p:cNvSpPr/>
          <p:nvPr/>
        </p:nvSpPr>
        <p:spPr>
          <a:xfrm>
            <a:off x="7073492" y="5562691"/>
            <a:ext cx="1052852" cy="965807"/>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44</a:t>
            </a:r>
            <a:endParaRPr lang="en-US" sz="2800" baseline="-25000" dirty="0">
              <a:solidFill>
                <a:srgbClr val="0070C0"/>
              </a:solidFill>
            </a:endParaRPr>
          </a:p>
        </p:txBody>
      </p:sp>
      <p:cxnSp>
        <p:nvCxnSpPr>
          <p:cNvPr id="83" name="Straight Arrow Connector 82"/>
          <p:cNvCxnSpPr>
            <a:endCxn id="39" idx="1"/>
          </p:cNvCxnSpPr>
          <p:nvPr/>
        </p:nvCxnSpPr>
        <p:spPr>
          <a:xfrm>
            <a:off x="889386" y="2974154"/>
            <a:ext cx="1020947" cy="270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endCxn id="39" idx="2"/>
          </p:cNvCxnSpPr>
          <p:nvPr/>
        </p:nvCxnSpPr>
        <p:spPr>
          <a:xfrm>
            <a:off x="922824" y="3029473"/>
            <a:ext cx="847441" cy="561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5" idx="3"/>
            <a:endCxn id="44" idx="2"/>
          </p:cNvCxnSpPr>
          <p:nvPr/>
        </p:nvCxnSpPr>
        <p:spPr>
          <a:xfrm flipV="1">
            <a:off x="752401" y="4777923"/>
            <a:ext cx="1012419" cy="208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5" idx="3"/>
            <a:endCxn id="47" idx="1"/>
          </p:cNvCxnSpPr>
          <p:nvPr/>
        </p:nvCxnSpPr>
        <p:spPr>
          <a:xfrm>
            <a:off x="752401" y="4798805"/>
            <a:ext cx="1152487" cy="8752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p:cNvSpPr/>
          <p:nvPr/>
        </p:nvSpPr>
        <p:spPr>
          <a:xfrm>
            <a:off x="9006413" y="4592715"/>
            <a:ext cx="1052852" cy="965807"/>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52</a:t>
            </a:r>
            <a:endParaRPr lang="en-US" sz="2800" baseline="-25000" dirty="0">
              <a:solidFill>
                <a:srgbClr val="0070C0"/>
              </a:solidFill>
            </a:endParaRPr>
          </a:p>
        </p:txBody>
      </p:sp>
      <p:sp>
        <p:nvSpPr>
          <p:cNvPr id="124" name="Oval 123"/>
          <p:cNvSpPr/>
          <p:nvPr/>
        </p:nvSpPr>
        <p:spPr>
          <a:xfrm>
            <a:off x="8884298" y="2705860"/>
            <a:ext cx="1052852" cy="965807"/>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51</a:t>
            </a:r>
            <a:endParaRPr lang="en-US" sz="2800" baseline="-25000" dirty="0">
              <a:solidFill>
                <a:srgbClr val="0070C0"/>
              </a:solidFill>
            </a:endParaRPr>
          </a:p>
        </p:txBody>
      </p:sp>
      <p:cxnSp>
        <p:nvCxnSpPr>
          <p:cNvPr id="138" name="Straight Arrow Connector 137"/>
          <p:cNvCxnSpPr>
            <a:stCxn id="68" idx="6"/>
            <a:endCxn id="123" idx="1"/>
          </p:cNvCxnSpPr>
          <p:nvPr/>
        </p:nvCxnSpPr>
        <p:spPr>
          <a:xfrm flipV="1">
            <a:off x="8126344" y="4734154"/>
            <a:ext cx="1034256" cy="13114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62" idx="6"/>
            <a:endCxn id="123" idx="3"/>
          </p:cNvCxnSpPr>
          <p:nvPr/>
        </p:nvCxnSpPr>
        <p:spPr>
          <a:xfrm>
            <a:off x="8128290" y="4790591"/>
            <a:ext cx="1032310" cy="626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V="1">
            <a:off x="9971149" y="3286710"/>
            <a:ext cx="616813" cy="1559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24" idx="6"/>
          </p:cNvCxnSpPr>
          <p:nvPr/>
        </p:nvCxnSpPr>
        <p:spPr>
          <a:xfrm>
            <a:off x="9937150" y="3188764"/>
            <a:ext cx="702458" cy="1610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60" idx="7"/>
            <a:endCxn id="72" idx="3"/>
          </p:cNvCxnSpPr>
          <p:nvPr/>
        </p:nvCxnSpPr>
        <p:spPr>
          <a:xfrm flipV="1">
            <a:off x="6060250" y="2613103"/>
            <a:ext cx="1162728" cy="17766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6087242" y="3799070"/>
            <a:ext cx="999363" cy="1275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56" idx="5"/>
            <a:endCxn id="62" idx="3"/>
          </p:cNvCxnSpPr>
          <p:nvPr/>
        </p:nvCxnSpPr>
        <p:spPr>
          <a:xfrm>
            <a:off x="6057990" y="3655924"/>
            <a:ext cx="1171635" cy="14761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68" idx="1"/>
          </p:cNvCxnSpPr>
          <p:nvPr/>
        </p:nvCxnSpPr>
        <p:spPr>
          <a:xfrm>
            <a:off x="6147933" y="3298365"/>
            <a:ext cx="1079746" cy="24057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74" idx="5"/>
          </p:cNvCxnSpPr>
          <p:nvPr/>
        </p:nvCxnSpPr>
        <p:spPr>
          <a:xfrm>
            <a:off x="7985270" y="3867924"/>
            <a:ext cx="2647906" cy="2577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40DE4E08-6C90-446D-89F5-3B3453EADC24}" type="slidenum">
              <a:rPr lang="en-US" smtClean="0"/>
              <a:t>16</a:t>
            </a:fld>
            <a:endParaRPr lang="en-US"/>
          </a:p>
        </p:txBody>
      </p:sp>
    </p:spTree>
    <p:extLst>
      <p:ext uri="{BB962C8B-B14F-4D97-AF65-F5344CB8AC3E}">
        <p14:creationId xmlns:p14="http://schemas.microsoft.com/office/powerpoint/2010/main" val="2570268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284" y="39599"/>
            <a:ext cx="10515600" cy="1325563"/>
          </a:xfrm>
        </p:spPr>
        <p:txBody>
          <a:bodyPr/>
          <a:lstStyle/>
          <a:p>
            <a:r>
              <a:rPr lang="en-US" dirty="0" smtClean="0"/>
              <a:t>Problem </a:t>
            </a:r>
            <a:r>
              <a:rPr lang="en-US" dirty="0"/>
              <a:t>2.2. </a:t>
            </a:r>
          </a:p>
        </p:txBody>
      </p:sp>
      <p:sp>
        <p:nvSpPr>
          <p:cNvPr id="3" name="Content Placeholder 2"/>
          <p:cNvSpPr>
            <a:spLocks noGrp="1"/>
          </p:cNvSpPr>
          <p:nvPr>
            <p:ph idx="1"/>
          </p:nvPr>
        </p:nvSpPr>
        <p:spPr>
          <a:xfrm>
            <a:off x="838200" y="1039270"/>
            <a:ext cx="10515600" cy="4351338"/>
          </a:xfrm>
        </p:spPr>
        <p:txBody>
          <a:bodyPr>
            <a:normAutofit/>
          </a:bodyPr>
          <a:lstStyle/>
          <a:p>
            <a:pPr marL="0" indent="0">
              <a:buNone/>
            </a:pPr>
            <a:r>
              <a:rPr lang="en-US" sz="3200" dirty="0" smtClean="0"/>
              <a:t>We denote the output computed by function </a:t>
            </a:r>
            <a:r>
              <a:rPr lang="en-US" sz="3200" dirty="0" err="1" smtClean="0"/>
              <a:t>g</a:t>
            </a:r>
            <a:r>
              <a:rPr lang="en-US" sz="3200" baseline="-25000" dirty="0" err="1" smtClean="0"/>
              <a:t>ij</a:t>
            </a:r>
            <a:r>
              <a:rPr lang="en-US" sz="3200" dirty="0" smtClean="0"/>
              <a:t> as </a:t>
            </a:r>
            <a:r>
              <a:rPr lang="en-US" sz="3200" dirty="0" err="1" smtClean="0"/>
              <a:t>k</a:t>
            </a:r>
            <a:r>
              <a:rPr lang="en-US" sz="3200" baseline="-25000" dirty="0" err="1" smtClean="0"/>
              <a:t>ij</a:t>
            </a:r>
            <a:r>
              <a:rPr lang="en-US" sz="3200" dirty="0" smtClean="0"/>
              <a:t>. Note the order of the inputs is important</a:t>
            </a:r>
            <a:r>
              <a:rPr lang="en-US" sz="3200" dirty="0"/>
              <a:t>. The inputs are ordered from top to bottom of a node. </a:t>
            </a:r>
          </a:p>
          <a:p>
            <a:pPr marL="0" indent="0">
              <a:buNone/>
            </a:pPr>
            <a:endParaRPr lang="en-US" sz="3200" u="sng" dirty="0"/>
          </a:p>
        </p:txBody>
      </p:sp>
      <p:sp>
        <p:nvSpPr>
          <p:cNvPr id="81" name="Oval 80"/>
          <p:cNvSpPr/>
          <p:nvPr/>
        </p:nvSpPr>
        <p:spPr>
          <a:xfrm>
            <a:off x="1928271" y="3385002"/>
            <a:ext cx="1404584" cy="140805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82" name="Straight Arrow Connector 81"/>
          <p:cNvCxnSpPr>
            <a:endCxn id="81" idx="1"/>
          </p:cNvCxnSpPr>
          <p:nvPr/>
        </p:nvCxnSpPr>
        <p:spPr>
          <a:xfrm>
            <a:off x="1268198" y="2975431"/>
            <a:ext cx="865770" cy="615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81" idx="3"/>
          </p:cNvCxnSpPr>
          <p:nvPr/>
        </p:nvCxnSpPr>
        <p:spPr>
          <a:xfrm flipV="1">
            <a:off x="847284" y="4586852"/>
            <a:ext cx="1286684" cy="522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329162" y="4029619"/>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458938" y="3237264"/>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48" name="Rectangle 47"/>
          <p:cNvSpPr/>
          <p:nvPr/>
        </p:nvSpPr>
        <p:spPr>
          <a:xfrm>
            <a:off x="1689112" y="5804203"/>
            <a:ext cx="2372765"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(a, b)</a:t>
            </a:r>
            <a:endParaRPr lang="en-US" sz="4000" dirty="0"/>
          </a:p>
        </p:txBody>
      </p:sp>
      <p:sp>
        <p:nvSpPr>
          <p:cNvPr id="7" name="Rectangle 6"/>
          <p:cNvSpPr/>
          <p:nvPr/>
        </p:nvSpPr>
        <p:spPr>
          <a:xfrm>
            <a:off x="786168" y="2596047"/>
            <a:ext cx="479618" cy="830997"/>
          </a:xfrm>
          <a:prstGeom prst="rect">
            <a:avLst/>
          </a:prstGeom>
        </p:spPr>
        <p:txBody>
          <a:bodyPr wrap="none">
            <a:spAutoFit/>
          </a:bodyPr>
          <a:lstStyle/>
          <a:p>
            <a:r>
              <a:rPr lang="en-US" sz="4800" dirty="0"/>
              <a:t>a</a:t>
            </a:r>
          </a:p>
        </p:txBody>
      </p:sp>
      <p:sp>
        <p:nvSpPr>
          <p:cNvPr id="51" name="Rectangle 50"/>
          <p:cNvSpPr/>
          <p:nvPr/>
        </p:nvSpPr>
        <p:spPr>
          <a:xfrm>
            <a:off x="847284" y="4975110"/>
            <a:ext cx="508473" cy="830997"/>
          </a:xfrm>
          <a:prstGeom prst="rect">
            <a:avLst/>
          </a:prstGeom>
        </p:spPr>
        <p:txBody>
          <a:bodyPr wrap="none">
            <a:spAutoFit/>
          </a:bodyPr>
          <a:lstStyle/>
          <a:p>
            <a:r>
              <a:rPr lang="en-US" sz="4800" dirty="0" smtClean="0"/>
              <a:t>b</a:t>
            </a:r>
            <a:endParaRPr lang="en-US" sz="4800" dirty="0"/>
          </a:p>
        </p:txBody>
      </p:sp>
      <p:sp>
        <p:nvSpPr>
          <p:cNvPr id="53" name="Oval 52"/>
          <p:cNvSpPr/>
          <p:nvPr/>
        </p:nvSpPr>
        <p:spPr>
          <a:xfrm>
            <a:off x="8895923" y="3591207"/>
            <a:ext cx="1404584" cy="140805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58" name="Straight Arrow Connector 57"/>
          <p:cNvCxnSpPr/>
          <p:nvPr/>
        </p:nvCxnSpPr>
        <p:spPr>
          <a:xfrm>
            <a:off x="8235850" y="3181636"/>
            <a:ext cx="660073" cy="1440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3" idx="1"/>
          </p:cNvCxnSpPr>
          <p:nvPr/>
        </p:nvCxnSpPr>
        <p:spPr>
          <a:xfrm flipV="1">
            <a:off x="7814936" y="3797412"/>
            <a:ext cx="1286684" cy="1517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0296814" y="4235824"/>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0426590" y="3443469"/>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71" name="Rectangle 70"/>
          <p:cNvSpPr/>
          <p:nvPr/>
        </p:nvSpPr>
        <p:spPr>
          <a:xfrm>
            <a:off x="8631227" y="5893279"/>
            <a:ext cx="2396810"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(b, a)</a:t>
            </a:r>
            <a:endParaRPr lang="en-US" sz="4000" dirty="0"/>
          </a:p>
        </p:txBody>
      </p:sp>
      <p:sp>
        <p:nvSpPr>
          <p:cNvPr id="76" name="Rectangle 75"/>
          <p:cNvSpPr/>
          <p:nvPr/>
        </p:nvSpPr>
        <p:spPr>
          <a:xfrm>
            <a:off x="7743286" y="2783147"/>
            <a:ext cx="479618" cy="830997"/>
          </a:xfrm>
          <a:prstGeom prst="rect">
            <a:avLst/>
          </a:prstGeom>
        </p:spPr>
        <p:txBody>
          <a:bodyPr wrap="none">
            <a:spAutoFit/>
          </a:bodyPr>
          <a:lstStyle/>
          <a:p>
            <a:r>
              <a:rPr lang="en-US" sz="4800" dirty="0"/>
              <a:t>a</a:t>
            </a:r>
          </a:p>
        </p:txBody>
      </p:sp>
      <p:sp>
        <p:nvSpPr>
          <p:cNvPr id="78" name="Rectangle 77"/>
          <p:cNvSpPr/>
          <p:nvPr/>
        </p:nvSpPr>
        <p:spPr>
          <a:xfrm>
            <a:off x="7814936" y="5181315"/>
            <a:ext cx="508473" cy="830997"/>
          </a:xfrm>
          <a:prstGeom prst="rect">
            <a:avLst/>
          </a:prstGeom>
        </p:spPr>
        <p:txBody>
          <a:bodyPr wrap="none">
            <a:spAutoFit/>
          </a:bodyPr>
          <a:lstStyle/>
          <a:p>
            <a:r>
              <a:rPr lang="en-US" sz="4800" dirty="0" smtClean="0"/>
              <a:t>b</a:t>
            </a:r>
            <a:endParaRPr lang="en-US" sz="4800" dirty="0"/>
          </a:p>
        </p:txBody>
      </p:sp>
      <p:sp>
        <p:nvSpPr>
          <p:cNvPr id="4" name="Slide Number Placeholder 3"/>
          <p:cNvSpPr>
            <a:spLocks noGrp="1"/>
          </p:cNvSpPr>
          <p:nvPr>
            <p:ph type="sldNum" sz="quarter" idx="12"/>
          </p:nvPr>
        </p:nvSpPr>
        <p:spPr/>
        <p:txBody>
          <a:bodyPr/>
          <a:lstStyle/>
          <a:p>
            <a:fld id="{40DE4E08-6C90-446D-89F5-3B3453EADC24}" type="slidenum">
              <a:rPr lang="en-US" smtClean="0"/>
              <a:t>17</a:t>
            </a:fld>
            <a:endParaRPr lang="en-US"/>
          </a:p>
        </p:txBody>
      </p:sp>
    </p:spTree>
    <p:extLst>
      <p:ext uri="{BB962C8B-B14F-4D97-AF65-F5344CB8AC3E}">
        <p14:creationId xmlns:p14="http://schemas.microsoft.com/office/powerpoint/2010/main" val="225012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284" y="23670"/>
            <a:ext cx="10515600" cy="1325563"/>
          </a:xfrm>
        </p:spPr>
        <p:txBody>
          <a:bodyPr/>
          <a:lstStyle/>
          <a:p>
            <a:r>
              <a:rPr lang="en-US" dirty="0" smtClean="0"/>
              <a:t>Problem </a:t>
            </a:r>
            <a:r>
              <a:rPr lang="en-US" dirty="0"/>
              <a:t>2.2. </a:t>
            </a:r>
          </a:p>
        </p:txBody>
      </p:sp>
      <p:sp>
        <p:nvSpPr>
          <p:cNvPr id="3" name="Content Placeholder 2"/>
          <p:cNvSpPr>
            <a:spLocks noGrp="1"/>
          </p:cNvSpPr>
          <p:nvPr>
            <p:ph idx="1"/>
          </p:nvPr>
        </p:nvSpPr>
        <p:spPr>
          <a:xfrm>
            <a:off x="838200" y="966218"/>
            <a:ext cx="10515600" cy="4351338"/>
          </a:xfrm>
        </p:spPr>
        <p:txBody>
          <a:bodyPr>
            <a:normAutofit/>
          </a:bodyPr>
          <a:lstStyle/>
          <a:p>
            <a:pPr marL="0" indent="0">
              <a:buNone/>
            </a:pPr>
            <a:r>
              <a:rPr lang="en-US" sz="3200" dirty="0" smtClean="0"/>
              <a:t>We denote the output computed by function </a:t>
            </a:r>
            <a:r>
              <a:rPr lang="en-US" sz="3200" dirty="0" err="1" smtClean="0"/>
              <a:t>g</a:t>
            </a:r>
            <a:r>
              <a:rPr lang="en-US" sz="3200" baseline="-25000" dirty="0" err="1" smtClean="0"/>
              <a:t>ij</a:t>
            </a:r>
            <a:r>
              <a:rPr lang="en-US" sz="3200" dirty="0" smtClean="0"/>
              <a:t> as </a:t>
            </a:r>
            <a:r>
              <a:rPr lang="en-US" sz="3200" dirty="0" err="1" smtClean="0"/>
              <a:t>k</a:t>
            </a:r>
            <a:r>
              <a:rPr lang="en-US" sz="3200" baseline="-25000" dirty="0" err="1" smtClean="0"/>
              <a:t>ij</a:t>
            </a:r>
            <a:r>
              <a:rPr lang="en-US" sz="3200" dirty="0" smtClean="0"/>
              <a:t>. Note the order of the inputs is important. The inputs are ordered from top to bottom of a node. </a:t>
            </a:r>
            <a:endParaRPr lang="en-US" sz="3200" dirty="0"/>
          </a:p>
        </p:txBody>
      </p:sp>
      <p:sp>
        <p:nvSpPr>
          <p:cNvPr id="81" name="Oval 80"/>
          <p:cNvSpPr/>
          <p:nvPr/>
        </p:nvSpPr>
        <p:spPr>
          <a:xfrm>
            <a:off x="1928271" y="3385002"/>
            <a:ext cx="1404584" cy="140805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82" name="Straight Arrow Connector 81"/>
          <p:cNvCxnSpPr>
            <a:endCxn id="81" idx="1"/>
          </p:cNvCxnSpPr>
          <p:nvPr/>
        </p:nvCxnSpPr>
        <p:spPr>
          <a:xfrm>
            <a:off x="1268198" y="2975431"/>
            <a:ext cx="865770" cy="615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641587" y="4033375"/>
            <a:ext cx="1286684" cy="522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329162" y="4029619"/>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458938" y="3237264"/>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48" name="Rectangle 47"/>
          <p:cNvSpPr/>
          <p:nvPr/>
        </p:nvSpPr>
        <p:spPr>
          <a:xfrm>
            <a:off x="1689112" y="5804203"/>
            <a:ext cx="2717411"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(a, </a:t>
            </a:r>
            <a:r>
              <a:rPr lang="en-US" sz="4000" dirty="0" err="1" smtClean="0"/>
              <a:t>b,c</a:t>
            </a:r>
            <a:r>
              <a:rPr lang="en-US" sz="4000" dirty="0" smtClean="0"/>
              <a:t>)</a:t>
            </a:r>
            <a:endParaRPr lang="en-US" sz="4000" dirty="0"/>
          </a:p>
        </p:txBody>
      </p:sp>
      <p:sp>
        <p:nvSpPr>
          <p:cNvPr id="7" name="Rectangle 6"/>
          <p:cNvSpPr/>
          <p:nvPr/>
        </p:nvSpPr>
        <p:spPr>
          <a:xfrm>
            <a:off x="834588" y="2651764"/>
            <a:ext cx="479618" cy="830997"/>
          </a:xfrm>
          <a:prstGeom prst="rect">
            <a:avLst/>
          </a:prstGeom>
        </p:spPr>
        <p:txBody>
          <a:bodyPr wrap="none">
            <a:spAutoFit/>
          </a:bodyPr>
          <a:lstStyle/>
          <a:p>
            <a:r>
              <a:rPr lang="en-US" sz="4800" dirty="0"/>
              <a:t>a</a:t>
            </a:r>
          </a:p>
        </p:txBody>
      </p:sp>
      <p:sp>
        <p:nvSpPr>
          <p:cNvPr id="51" name="Rectangle 50"/>
          <p:cNvSpPr/>
          <p:nvPr/>
        </p:nvSpPr>
        <p:spPr>
          <a:xfrm>
            <a:off x="641587" y="4421633"/>
            <a:ext cx="508473" cy="830997"/>
          </a:xfrm>
          <a:prstGeom prst="rect">
            <a:avLst/>
          </a:prstGeom>
        </p:spPr>
        <p:txBody>
          <a:bodyPr wrap="none">
            <a:spAutoFit/>
          </a:bodyPr>
          <a:lstStyle/>
          <a:p>
            <a:r>
              <a:rPr lang="en-US" sz="4800" dirty="0" smtClean="0"/>
              <a:t>b</a:t>
            </a:r>
            <a:endParaRPr lang="en-US" sz="4800" dirty="0"/>
          </a:p>
        </p:txBody>
      </p:sp>
      <p:sp>
        <p:nvSpPr>
          <p:cNvPr id="53" name="Oval 52"/>
          <p:cNvSpPr/>
          <p:nvPr/>
        </p:nvSpPr>
        <p:spPr>
          <a:xfrm>
            <a:off x="9061813" y="2988735"/>
            <a:ext cx="1404584" cy="2520884"/>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58" name="Straight Arrow Connector 57"/>
          <p:cNvCxnSpPr/>
          <p:nvPr/>
        </p:nvCxnSpPr>
        <p:spPr>
          <a:xfrm>
            <a:off x="8235850" y="3181636"/>
            <a:ext cx="804531" cy="13739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8204257" y="3752412"/>
            <a:ext cx="952508" cy="1103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0466397" y="4273272"/>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0426590" y="3443469"/>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71" name="Rectangle 70"/>
          <p:cNvSpPr/>
          <p:nvPr/>
        </p:nvSpPr>
        <p:spPr>
          <a:xfrm>
            <a:off x="8169867" y="5936978"/>
            <a:ext cx="2717411"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a:t>
            </a:r>
            <a:r>
              <a:rPr lang="en-US" sz="4000" dirty="0" err="1" smtClean="0"/>
              <a:t>c,b</a:t>
            </a:r>
            <a:r>
              <a:rPr lang="en-US" sz="4000" dirty="0" smtClean="0"/>
              <a:t>, a)</a:t>
            </a:r>
            <a:endParaRPr lang="en-US" sz="4000" dirty="0"/>
          </a:p>
        </p:txBody>
      </p:sp>
      <p:sp>
        <p:nvSpPr>
          <p:cNvPr id="76" name="Rectangle 75"/>
          <p:cNvSpPr/>
          <p:nvPr/>
        </p:nvSpPr>
        <p:spPr>
          <a:xfrm>
            <a:off x="7893193" y="2502043"/>
            <a:ext cx="479618" cy="830997"/>
          </a:xfrm>
          <a:prstGeom prst="rect">
            <a:avLst/>
          </a:prstGeom>
        </p:spPr>
        <p:txBody>
          <a:bodyPr wrap="none">
            <a:spAutoFit/>
          </a:bodyPr>
          <a:lstStyle/>
          <a:p>
            <a:r>
              <a:rPr lang="en-US" sz="4800" dirty="0"/>
              <a:t>a</a:t>
            </a:r>
          </a:p>
        </p:txBody>
      </p:sp>
      <p:sp>
        <p:nvSpPr>
          <p:cNvPr id="78" name="Rectangle 77"/>
          <p:cNvSpPr/>
          <p:nvPr/>
        </p:nvSpPr>
        <p:spPr>
          <a:xfrm>
            <a:off x="8007075" y="4767300"/>
            <a:ext cx="508473" cy="830997"/>
          </a:xfrm>
          <a:prstGeom prst="rect">
            <a:avLst/>
          </a:prstGeom>
        </p:spPr>
        <p:txBody>
          <a:bodyPr wrap="none">
            <a:spAutoFit/>
          </a:bodyPr>
          <a:lstStyle/>
          <a:p>
            <a:r>
              <a:rPr lang="en-US" sz="4800" dirty="0" smtClean="0"/>
              <a:t>b</a:t>
            </a:r>
            <a:endParaRPr lang="en-US" sz="4800" dirty="0"/>
          </a:p>
        </p:txBody>
      </p:sp>
      <p:cxnSp>
        <p:nvCxnSpPr>
          <p:cNvPr id="20" name="Straight Arrow Connector 19"/>
          <p:cNvCxnSpPr>
            <a:stCxn id="21" idx="3"/>
          </p:cNvCxnSpPr>
          <p:nvPr/>
        </p:nvCxnSpPr>
        <p:spPr>
          <a:xfrm flipV="1">
            <a:off x="1399245" y="4739717"/>
            <a:ext cx="831802" cy="837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54893" y="5161577"/>
            <a:ext cx="444352" cy="830997"/>
          </a:xfrm>
          <a:prstGeom prst="rect">
            <a:avLst/>
          </a:prstGeom>
        </p:spPr>
        <p:txBody>
          <a:bodyPr wrap="none">
            <a:spAutoFit/>
          </a:bodyPr>
          <a:lstStyle/>
          <a:p>
            <a:r>
              <a:rPr lang="en-US" sz="4800" dirty="0" smtClean="0"/>
              <a:t>c</a:t>
            </a:r>
            <a:endParaRPr lang="en-US" sz="4800" dirty="0"/>
          </a:p>
        </p:txBody>
      </p:sp>
      <p:cxnSp>
        <p:nvCxnSpPr>
          <p:cNvPr id="24" name="Straight Arrow Connector 23"/>
          <p:cNvCxnSpPr>
            <a:endCxn id="53" idx="1"/>
          </p:cNvCxnSpPr>
          <p:nvPr/>
        </p:nvCxnSpPr>
        <p:spPr>
          <a:xfrm flipV="1">
            <a:off x="7592508" y="3357910"/>
            <a:ext cx="1675002" cy="1498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076532" y="4421632"/>
            <a:ext cx="444352" cy="830997"/>
          </a:xfrm>
          <a:prstGeom prst="rect">
            <a:avLst/>
          </a:prstGeom>
        </p:spPr>
        <p:txBody>
          <a:bodyPr wrap="none">
            <a:spAutoFit/>
          </a:bodyPr>
          <a:lstStyle/>
          <a:p>
            <a:r>
              <a:rPr lang="en-US" sz="4800" dirty="0" smtClean="0"/>
              <a:t>c</a:t>
            </a:r>
            <a:endParaRPr lang="en-US" sz="4800" dirty="0"/>
          </a:p>
        </p:txBody>
      </p:sp>
      <p:sp>
        <p:nvSpPr>
          <p:cNvPr id="4" name="Slide Number Placeholder 3"/>
          <p:cNvSpPr>
            <a:spLocks noGrp="1"/>
          </p:cNvSpPr>
          <p:nvPr>
            <p:ph type="sldNum" sz="quarter" idx="12"/>
          </p:nvPr>
        </p:nvSpPr>
        <p:spPr/>
        <p:txBody>
          <a:bodyPr/>
          <a:lstStyle/>
          <a:p>
            <a:fld id="{40DE4E08-6C90-446D-89F5-3B3453EADC24}" type="slidenum">
              <a:rPr lang="en-US" smtClean="0"/>
              <a:t>18</a:t>
            </a:fld>
            <a:endParaRPr lang="en-US"/>
          </a:p>
        </p:txBody>
      </p:sp>
    </p:spTree>
    <p:extLst>
      <p:ext uri="{BB962C8B-B14F-4D97-AF65-F5344CB8AC3E}">
        <p14:creationId xmlns:p14="http://schemas.microsoft.com/office/powerpoint/2010/main" val="2227472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9700"/>
            <a:ext cx="10515600" cy="1325563"/>
          </a:xfrm>
        </p:spPr>
        <p:txBody>
          <a:bodyPr/>
          <a:lstStyle/>
          <a:p>
            <a:r>
              <a:rPr lang="en-US" dirty="0" smtClean="0"/>
              <a:t>Problem </a:t>
            </a:r>
            <a:r>
              <a:rPr lang="en-US" dirty="0"/>
              <a:t>2.2. </a:t>
            </a:r>
          </a:p>
        </p:txBody>
      </p:sp>
      <p:sp>
        <p:nvSpPr>
          <p:cNvPr id="3" name="Content Placeholder 2"/>
          <p:cNvSpPr>
            <a:spLocks noGrp="1"/>
          </p:cNvSpPr>
          <p:nvPr>
            <p:ph idx="1"/>
          </p:nvPr>
        </p:nvSpPr>
        <p:spPr>
          <a:xfrm>
            <a:off x="289741" y="764128"/>
            <a:ext cx="11599817" cy="4351338"/>
          </a:xfrm>
        </p:spPr>
        <p:txBody>
          <a:bodyPr/>
          <a:lstStyle/>
          <a:p>
            <a:pPr marL="0" indent="0">
              <a:buNone/>
            </a:pPr>
            <a:r>
              <a:rPr lang="en-US" dirty="0" smtClean="0"/>
              <a:t>Assume that the inputs are a and b. The functions are defined as follows.</a:t>
            </a:r>
          </a:p>
          <a:p>
            <a:pPr marL="0" indent="0">
              <a:buNone/>
            </a:pPr>
            <a:r>
              <a:rPr lang="en-US" dirty="0" smtClean="0"/>
              <a:t>Note that you must interpret the operators properly.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63963362"/>
              </p:ext>
            </p:extLst>
          </p:nvPr>
        </p:nvGraphicFramePr>
        <p:xfrm>
          <a:off x="114300" y="1772191"/>
          <a:ext cx="11976102" cy="4129832"/>
        </p:xfrm>
        <a:graphic>
          <a:graphicData uri="http://schemas.openxmlformats.org/drawingml/2006/table">
            <a:tbl>
              <a:tblPr firstRow="1" bandRow="1">
                <a:tableStyleId>{F5AB1C69-6EDB-4FF4-983F-18BD219EF322}</a:tableStyleId>
              </a:tblPr>
              <a:tblGrid>
                <a:gridCol w="1981200">
                  <a:extLst>
                    <a:ext uri="{9D8B030D-6E8A-4147-A177-3AD203B41FA5}">
                      <a16:colId xmlns:a16="http://schemas.microsoft.com/office/drawing/2014/main" xmlns="" val="50911851"/>
                    </a:ext>
                  </a:extLst>
                </a:gridCol>
                <a:gridCol w="2717800">
                  <a:extLst>
                    <a:ext uri="{9D8B030D-6E8A-4147-A177-3AD203B41FA5}">
                      <a16:colId xmlns:a16="http://schemas.microsoft.com/office/drawing/2014/main" xmlns="" val="1311439063"/>
                    </a:ext>
                  </a:extLst>
                </a:gridCol>
                <a:gridCol w="1866900">
                  <a:extLst>
                    <a:ext uri="{9D8B030D-6E8A-4147-A177-3AD203B41FA5}">
                      <a16:colId xmlns:a16="http://schemas.microsoft.com/office/drawing/2014/main" xmlns="" val="482590229"/>
                    </a:ext>
                  </a:extLst>
                </a:gridCol>
                <a:gridCol w="1816100">
                  <a:extLst>
                    <a:ext uri="{9D8B030D-6E8A-4147-A177-3AD203B41FA5}">
                      <a16:colId xmlns:a16="http://schemas.microsoft.com/office/drawing/2014/main" xmlns="" val="1503262464"/>
                    </a:ext>
                  </a:extLst>
                </a:gridCol>
                <a:gridCol w="2209800">
                  <a:extLst>
                    <a:ext uri="{9D8B030D-6E8A-4147-A177-3AD203B41FA5}">
                      <a16:colId xmlns:a16="http://schemas.microsoft.com/office/drawing/2014/main" xmlns="" val="1948907715"/>
                    </a:ext>
                  </a:extLst>
                </a:gridCol>
                <a:gridCol w="1384302">
                  <a:extLst>
                    <a:ext uri="{9D8B030D-6E8A-4147-A177-3AD203B41FA5}">
                      <a16:colId xmlns:a16="http://schemas.microsoft.com/office/drawing/2014/main" xmlns="" val="3979013727"/>
                    </a:ext>
                  </a:extLst>
                </a:gridCol>
              </a:tblGrid>
              <a:tr h="411530">
                <a:tc>
                  <a:txBody>
                    <a:bodyPr/>
                    <a:lstStyle/>
                    <a:p>
                      <a:r>
                        <a:rPr lang="en-US" sz="2000" dirty="0" smtClean="0">
                          <a:solidFill>
                            <a:srgbClr val="0000FF"/>
                          </a:solidFill>
                        </a:rPr>
                        <a:t>Layer1</a:t>
                      </a:r>
                      <a:endParaRPr lang="en-US" sz="2000" dirty="0">
                        <a:solidFill>
                          <a:srgbClr val="0000FF"/>
                        </a:solidFill>
                      </a:endParaRPr>
                    </a:p>
                  </a:txBody>
                  <a:tcPr/>
                </a:tc>
                <a:tc>
                  <a:txBody>
                    <a:bodyPr/>
                    <a:lstStyle/>
                    <a:p>
                      <a:r>
                        <a:rPr lang="en-US" sz="2000" dirty="0" smtClean="0">
                          <a:solidFill>
                            <a:srgbClr val="0000FF"/>
                          </a:solidFill>
                        </a:rPr>
                        <a:t>Layer 2</a:t>
                      </a:r>
                      <a:endParaRPr lang="en-US" sz="2000" dirty="0">
                        <a:solidFill>
                          <a:srgbClr val="0000FF"/>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 6</a:t>
                      </a:r>
                    </a:p>
                  </a:txBody>
                  <a:tcPr/>
                </a:tc>
                <a:extLst>
                  <a:ext uri="{0D108BD9-81ED-4DB2-BD59-A6C34878D82A}">
                    <a16:rowId xmlns:a16="http://schemas.microsoft.com/office/drawing/2014/main" xmlns="" val="3371250032"/>
                  </a:ext>
                </a:extLst>
              </a:tr>
              <a:tr h="9404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g</a:t>
                      </a:r>
                      <a:r>
                        <a:rPr lang="en-US" sz="2400" baseline="-25000" dirty="0" smtClean="0"/>
                        <a:t>11</a:t>
                      </a:r>
                      <a:r>
                        <a:rPr lang="en-US" sz="2400" baseline="0" dirty="0" smtClean="0"/>
                        <a:t>(</a:t>
                      </a:r>
                      <a:r>
                        <a:rPr lang="en-US" sz="2400" baseline="0" dirty="0" err="1" smtClean="0"/>
                        <a:t>a,b</a:t>
                      </a:r>
                      <a:r>
                        <a:rPr lang="en-US" sz="2400" baseline="0" dirty="0" smtClean="0"/>
                        <a:t>) = cos(a).*sin(b)</a:t>
                      </a:r>
                      <a:endParaRPr lang="en-US" sz="2400" baseline="-25000" dirty="0" smtClean="0">
                        <a:solidFill>
                          <a:srgbClr val="0070C0"/>
                        </a:solidFill>
                      </a:endParaRPr>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21</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cos(</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endParaRPr lang="en-US" sz="2400" dirty="0"/>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31</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sin(b).*cos(a)</a:t>
                      </a:r>
                      <a:endParaRPr lang="en-US" sz="2400" baseline="0" dirty="0"/>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41</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b.*cos(2a)</a:t>
                      </a:r>
                      <a:endParaRPr lang="en-US" sz="2400" dirty="0"/>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51</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sin(a)./(b.*b+2)</a:t>
                      </a:r>
                      <a:endParaRPr lang="en-US" sz="2400" dirty="0"/>
                    </a:p>
                  </a:txBody>
                  <a:tcPr/>
                </a:tc>
                <a:tc rowSpan="4">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61</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a,b,c</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a:t>
                      </a:r>
                    </a:p>
                    <a:p>
                      <a:r>
                        <a:rPr kumimoji="0" lang="en-US" sz="2400" b="0" i="0" u="none" strike="noStrike" kern="1200" cap="none" spc="0" normalizeH="0" baseline="0" noProof="0" dirty="0" smtClean="0">
                          <a:ln>
                            <a:noFill/>
                          </a:ln>
                          <a:solidFill>
                            <a:prstClr val="black"/>
                          </a:solidFill>
                          <a:effectLst/>
                          <a:uLnTx/>
                          <a:uFillTx/>
                          <a:latin typeface="+mn-lt"/>
                          <a:ea typeface="+mn-ea"/>
                          <a:cs typeface="+mn-cs"/>
                        </a:rPr>
                        <a:t>a.*b + c</a:t>
                      </a:r>
                      <a:endParaRPr lang="en-US" sz="2400" dirty="0" smtClean="0"/>
                    </a:p>
                  </a:txBody>
                  <a:tcPr/>
                </a:tc>
                <a:extLst>
                  <a:ext uri="{0D108BD9-81ED-4DB2-BD59-A6C34878D82A}">
                    <a16:rowId xmlns:a16="http://schemas.microsoft.com/office/drawing/2014/main" xmlns="" val="3616298010"/>
                  </a:ext>
                </a:extLst>
              </a:tr>
              <a:tr h="9259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g</a:t>
                      </a:r>
                      <a:r>
                        <a:rPr lang="en-US" sz="2400" baseline="-25000" dirty="0" smtClean="0"/>
                        <a:t>12</a:t>
                      </a:r>
                      <a:r>
                        <a:rPr lang="en-US" sz="2400" baseline="0" dirty="0" smtClean="0"/>
                        <a:t>(</a:t>
                      </a:r>
                      <a:r>
                        <a:rPr lang="en-US" sz="2400" baseline="0" dirty="0" err="1" smtClean="0"/>
                        <a:t>a,b</a:t>
                      </a:r>
                      <a:r>
                        <a:rPr lang="en-US" sz="24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 b.*sin(a)</a:t>
                      </a:r>
                      <a:endParaRPr lang="en-US" sz="2400" baseline="-25000" dirty="0" smtClean="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22</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.*(sin(b)+2)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32</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sin(a)+cos(b)</a:t>
                      </a:r>
                      <a:endParaRPr kumimoji="0" lang="en-US" sz="2400" b="0" i="0" u="none" strike="noStrike" kern="1200" cap="none" spc="0" normalizeH="0" baseline="3000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42</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b.*sin(2a)</a:t>
                      </a:r>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 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52</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a:t>
                      </a:r>
                    </a:p>
                    <a:p>
                      <a:r>
                        <a:rPr kumimoji="0" lang="en-US" sz="2400" b="0" i="0" u="none" strike="noStrike" kern="1200" cap="none" spc="0" normalizeH="0" baseline="0" noProof="0" dirty="0" smtClean="0">
                          <a:ln>
                            <a:noFill/>
                          </a:ln>
                          <a:solidFill>
                            <a:prstClr val="black"/>
                          </a:solidFill>
                          <a:effectLst/>
                          <a:uLnTx/>
                          <a:uFillTx/>
                          <a:latin typeface="+mn-lt"/>
                          <a:ea typeface="+mn-ea"/>
                          <a:cs typeface="+mn-cs"/>
                        </a:rPr>
                        <a:t>a.*cos(5b)</a:t>
                      </a:r>
                      <a:endParaRPr lang="en-US" sz="2400" dirty="0" smtClean="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xmlns="" val="3530058447"/>
                  </a:ext>
                </a:extLst>
              </a:tr>
              <a:tr h="9259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g</a:t>
                      </a:r>
                      <a:r>
                        <a:rPr lang="en-US" sz="2400" baseline="-25000" dirty="0" smtClean="0"/>
                        <a:t>13</a:t>
                      </a:r>
                      <a:r>
                        <a:rPr lang="en-US" sz="2400" baseline="0" dirty="0" smtClean="0"/>
                        <a:t>(</a:t>
                      </a:r>
                      <a:r>
                        <a:rPr lang="en-US" sz="2400" baseline="0" dirty="0" err="1" smtClean="0"/>
                        <a:t>a,b</a:t>
                      </a:r>
                      <a:r>
                        <a:rPr lang="en-US" sz="2400" baseline="0" dirty="0" smtClean="0"/>
                        <a:t>) = cos(a).*sin(b)</a:t>
                      </a:r>
                      <a:endParaRPr lang="en-US" sz="2400" baseline="-25000" dirty="0" smtClean="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23</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sin(a).*(sin(|b|)+1)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30000" noProof="0" dirty="0" smtClean="0">
                        <a:ln>
                          <a:noFill/>
                        </a:ln>
                        <a:solidFill>
                          <a:prstClr val="black"/>
                        </a:solidFill>
                        <a:effectLst/>
                        <a:uLnTx/>
                        <a:uFillTx/>
                        <a:latin typeface="+mn-lt"/>
                        <a:ea typeface="+mn-ea"/>
                        <a:cs typeface="+mn-cs"/>
                      </a:endParaRPr>
                    </a:p>
                  </a:txBody>
                  <a:tcPr/>
                </a:tc>
                <a:tc>
                  <a:txBody>
                    <a:bodyPr/>
                    <a:lstStyle/>
                    <a:p>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43</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 |b|.*sin(2a)</a:t>
                      </a:r>
                      <a:endParaRPr lang="en-US" sz="2400" dirty="0"/>
                    </a:p>
                  </a:txBody>
                  <a:tcPr/>
                </a:tc>
                <a:tc>
                  <a:txBody>
                    <a:bodyPr/>
                    <a:lstStyle/>
                    <a:p>
                      <a:endParaRPr lang="en-US" sz="2400" dirty="0"/>
                    </a:p>
                  </a:txBody>
                  <a:tcPr/>
                </a:tc>
                <a:tc vMerge="1">
                  <a:txBody>
                    <a:bodyPr/>
                    <a:lstStyle/>
                    <a:p>
                      <a:endParaRPr lang="en-US" sz="2400" dirty="0"/>
                    </a:p>
                  </a:txBody>
                  <a:tcPr/>
                </a:tc>
                <a:extLst>
                  <a:ext uri="{0D108BD9-81ED-4DB2-BD59-A6C34878D82A}">
                    <a16:rowId xmlns:a16="http://schemas.microsoft.com/office/drawing/2014/main" xmlns="" val="4133058840"/>
                  </a:ext>
                </a:extLst>
              </a:tr>
              <a:tr h="9259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g</a:t>
                      </a:r>
                      <a:r>
                        <a:rPr lang="en-US" sz="2400" baseline="-25000" dirty="0" smtClean="0"/>
                        <a:t>14</a:t>
                      </a:r>
                      <a:r>
                        <a:rPr lang="en-US" sz="2400" baseline="0" dirty="0" smtClean="0"/>
                        <a:t>(</a:t>
                      </a:r>
                      <a:r>
                        <a:rPr lang="en-US" sz="2400" baseline="0" dirty="0" err="1" smtClean="0"/>
                        <a:t>a,b</a:t>
                      </a:r>
                      <a:r>
                        <a:rPr lang="en-US" sz="2400" baseline="0" dirty="0" smtClean="0"/>
                        <a:t>) = a.*sin(b)</a:t>
                      </a:r>
                      <a:endParaRPr lang="en-US" sz="2400" baseline="-25000" dirty="0" smtClean="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400" b="0" i="0" u="none" strike="noStrike" kern="1200" cap="none" spc="0" normalizeH="0" baseline="-25000" noProof="0" dirty="0" smtClean="0">
                          <a:ln>
                            <a:noFill/>
                          </a:ln>
                          <a:solidFill>
                            <a:prstClr val="black"/>
                          </a:solidFill>
                          <a:effectLst/>
                          <a:uLnTx/>
                          <a:uFillTx/>
                          <a:latin typeface="+mn-lt"/>
                          <a:ea typeface="+mn-ea"/>
                          <a:cs typeface="+mn-cs"/>
                        </a:rPr>
                        <a:t>44</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4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|a|.*cos(2b)</a:t>
                      </a:r>
                    </a:p>
                  </a:txBody>
                  <a:tcPr/>
                </a:tc>
                <a:tc>
                  <a:txBody>
                    <a:bodyPr/>
                    <a:lstStyle/>
                    <a:p>
                      <a:endParaRPr lang="en-US" sz="2400" dirty="0"/>
                    </a:p>
                  </a:txBody>
                  <a:tcPr/>
                </a:tc>
                <a:tc vMerge="1">
                  <a:txBody>
                    <a:bodyPr/>
                    <a:lstStyle/>
                    <a:p>
                      <a:endParaRPr lang="en-US" sz="2400" dirty="0"/>
                    </a:p>
                  </a:txBody>
                  <a:tcPr/>
                </a:tc>
                <a:extLst>
                  <a:ext uri="{0D108BD9-81ED-4DB2-BD59-A6C34878D82A}">
                    <a16:rowId xmlns:a16="http://schemas.microsoft.com/office/drawing/2014/main" xmlns="" val="721358885"/>
                  </a:ext>
                </a:extLst>
              </a:tr>
            </a:tbl>
          </a:graphicData>
        </a:graphic>
      </p:graphicFrame>
      <p:sp>
        <p:nvSpPr>
          <p:cNvPr id="5" name="Slide Number Placeholder 4"/>
          <p:cNvSpPr>
            <a:spLocks noGrp="1"/>
          </p:cNvSpPr>
          <p:nvPr>
            <p:ph type="sldNum" sz="quarter" idx="12"/>
          </p:nvPr>
        </p:nvSpPr>
        <p:spPr/>
        <p:txBody>
          <a:bodyPr/>
          <a:lstStyle/>
          <a:p>
            <a:fld id="{40DE4E08-6C90-446D-89F5-3B3453EADC24}" type="slidenum">
              <a:rPr lang="en-US" smtClean="0"/>
              <a:t>19</a:t>
            </a:fld>
            <a:endParaRPr lang="en-US"/>
          </a:p>
        </p:txBody>
      </p:sp>
    </p:spTree>
    <p:extLst>
      <p:ext uri="{BB962C8B-B14F-4D97-AF65-F5344CB8AC3E}">
        <p14:creationId xmlns:p14="http://schemas.microsoft.com/office/powerpoint/2010/main" val="2160896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a:t>
            </a:r>
            <a:r>
              <a:rPr lang="en-US" altLang="zh-TW" b="1" dirty="0" smtClean="0"/>
              <a:t>three</a:t>
            </a:r>
            <a:r>
              <a:rPr lang="en-US" altLang="zh-TW" dirty="0" smtClean="0"/>
              <a:t> problems. You must answer all of them.</a:t>
            </a:r>
          </a:p>
          <a:p>
            <a:pPr marL="0" indent="0">
              <a:buNone/>
            </a:pPr>
            <a:endParaRPr lang="en-US" altLang="zh-TW" dirty="0"/>
          </a:p>
          <a:p>
            <a:pPr marL="0" indent="0">
              <a:buNone/>
            </a:pPr>
            <a:r>
              <a:rPr lang="en-US" altLang="zh-TW" dirty="0" smtClean="0"/>
              <a:t>You can create new files or functions.</a:t>
            </a:r>
            <a:endParaRPr lang="zh-TW" alt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a:t>
            </a:fld>
            <a:endParaRPr lang="en-US"/>
          </a:p>
        </p:txBody>
      </p:sp>
    </p:spTree>
    <p:extLst>
      <p:ext uri="{BB962C8B-B14F-4D97-AF65-F5344CB8AC3E}">
        <p14:creationId xmlns:p14="http://schemas.microsoft.com/office/powerpoint/2010/main" val="351718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792"/>
            <a:ext cx="10515600" cy="1325563"/>
          </a:xfrm>
        </p:spPr>
        <p:txBody>
          <a:bodyPr/>
          <a:lstStyle/>
          <a:p>
            <a:r>
              <a:rPr lang="en-US" dirty="0" smtClean="0"/>
              <a:t>Problem 2.2.</a:t>
            </a:r>
            <a:endParaRPr lang="en-US" dirty="0"/>
          </a:p>
        </p:txBody>
      </p:sp>
      <p:sp>
        <p:nvSpPr>
          <p:cNvPr id="3" name="Content Placeholder 2"/>
          <p:cNvSpPr>
            <a:spLocks noGrp="1"/>
          </p:cNvSpPr>
          <p:nvPr>
            <p:ph idx="1"/>
          </p:nvPr>
        </p:nvSpPr>
        <p:spPr>
          <a:xfrm>
            <a:off x="838200" y="1030514"/>
            <a:ext cx="10515600" cy="5827485"/>
          </a:xfrm>
        </p:spPr>
        <p:txBody>
          <a:bodyPr>
            <a:normAutofit fontScale="85000" lnSpcReduction="20000"/>
          </a:bodyPr>
          <a:lstStyle/>
          <a:p>
            <a:pPr marL="0" indent="0">
              <a:buNone/>
            </a:pPr>
            <a:r>
              <a:rPr lang="en-US" dirty="0" smtClean="0"/>
              <a:t>Set x in [-2.5, 2.5] and y in [-2.5, 2.5]. The step size is 0.05.</a:t>
            </a:r>
          </a:p>
          <a:p>
            <a:pPr marL="0" indent="0">
              <a:buNone/>
            </a:pPr>
            <a:endParaRPr lang="en-US" dirty="0" smtClean="0"/>
          </a:p>
          <a:p>
            <a:pPr marL="0" indent="0">
              <a:buNone/>
            </a:pPr>
            <a:r>
              <a:rPr lang="en-US" dirty="0" smtClean="0"/>
              <a:t>F </a:t>
            </a:r>
            <a:r>
              <a:rPr lang="en-US" dirty="0"/>
              <a:t>= [k11; k12; k13; k14; k21; k22; k23; </a:t>
            </a:r>
            <a:r>
              <a:rPr lang="nn-NO" dirty="0"/>
              <a:t>k31; k32; k41; k42; k43; k44; k51; k52; k61];</a:t>
            </a:r>
          </a:p>
          <a:p>
            <a:pPr marL="0" indent="0">
              <a:buNone/>
            </a:pPr>
            <a:r>
              <a:rPr lang="en-US" dirty="0" smtClean="0"/>
              <a:t>Plot each data set in F. A data set represents a mesh. Label the x-axis and the y-axis.</a:t>
            </a:r>
          </a:p>
          <a:p>
            <a:pPr marL="0" indent="0">
              <a:buNone/>
            </a:pPr>
            <a:endParaRPr lang="en-US" dirty="0" smtClean="0"/>
          </a:p>
          <a:p>
            <a:pPr marL="0" indent="0">
              <a:buNone/>
            </a:pPr>
            <a:r>
              <a:rPr lang="en-US" dirty="0" smtClean="0"/>
              <a:t>Hint: To draw a mesh, use the followings:</a:t>
            </a:r>
          </a:p>
          <a:p>
            <a:pPr marL="0" indent="0">
              <a:buNone/>
            </a:pPr>
            <a:r>
              <a:rPr lang="en-US" dirty="0"/>
              <a:t>s0 = </a:t>
            </a:r>
            <a:r>
              <a:rPr lang="en-US" dirty="0" smtClean="0"/>
              <a:t>index*101+1-101;			% Note </a:t>
            </a:r>
            <a:r>
              <a:rPr lang="en-US" dirty="0" err="1" smtClean="0"/>
              <a:t>kij’s</a:t>
            </a:r>
            <a:r>
              <a:rPr lang="en-US" dirty="0" smtClean="0"/>
              <a:t> dimension is 101x101. </a:t>
            </a:r>
            <a:endParaRPr lang="en-US" dirty="0"/>
          </a:p>
          <a:p>
            <a:pPr marL="0" indent="0">
              <a:buNone/>
            </a:pPr>
            <a:r>
              <a:rPr lang="en-US" dirty="0" smtClean="0"/>
              <a:t>s1 </a:t>
            </a:r>
            <a:r>
              <a:rPr lang="en-US" dirty="0"/>
              <a:t>= </a:t>
            </a:r>
            <a:r>
              <a:rPr lang="en-US" dirty="0" smtClean="0"/>
              <a:t>index*101+101-101</a:t>
            </a:r>
            <a:r>
              <a:rPr lang="en-US" dirty="0"/>
              <a:t>;</a:t>
            </a:r>
          </a:p>
          <a:p>
            <a:pPr marL="0" indent="0">
              <a:buNone/>
            </a:pPr>
            <a:r>
              <a:rPr lang="en-US" dirty="0" smtClean="0"/>
              <a:t>Z </a:t>
            </a:r>
            <a:r>
              <a:rPr lang="en-US" dirty="0"/>
              <a:t>= F(s0:s1,:);</a:t>
            </a:r>
          </a:p>
          <a:p>
            <a:pPr marL="0" indent="0">
              <a:buNone/>
            </a:pPr>
            <a:r>
              <a:rPr lang="en-US" dirty="0" err="1" smtClean="0"/>
              <a:t>meshc</a:t>
            </a:r>
            <a:r>
              <a:rPr lang="en-US" dirty="0" smtClean="0"/>
              <a:t>(X,Y,Z</a:t>
            </a:r>
            <a:r>
              <a:rPr lang="en-US" dirty="0"/>
              <a:t>)</a:t>
            </a:r>
          </a:p>
          <a:p>
            <a:pPr marL="0" indent="0">
              <a:buNone/>
            </a:pPr>
            <a:r>
              <a:rPr lang="en-US" dirty="0" err="1" smtClean="0"/>
              <a:t>colorbar</a:t>
            </a:r>
            <a:endParaRPr lang="en-US" dirty="0"/>
          </a:p>
          <a:p>
            <a:pPr marL="0" indent="0">
              <a:buNone/>
            </a:pPr>
            <a:endParaRPr lang="en-US" dirty="0"/>
          </a:p>
          <a:p>
            <a:pPr marL="0" indent="0">
              <a:buNone/>
            </a:pPr>
            <a:r>
              <a:rPr lang="en-US" dirty="0" smtClean="0"/>
              <a:t>X and Y are produced by </a:t>
            </a:r>
            <a:r>
              <a:rPr lang="en-US" dirty="0" err="1" smtClean="0"/>
              <a:t>meshgrid</a:t>
            </a:r>
            <a:r>
              <a:rPr lang="en-US" dirty="0" smtClean="0"/>
              <a:t>.</a:t>
            </a:r>
          </a:p>
          <a:p>
            <a:pPr marL="0" indent="0">
              <a:buNone/>
            </a:pPr>
            <a:r>
              <a:rPr lang="en-US" dirty="0" smtClean="0"/>
              <a:t>Z contains the values for all the combinations of x and y in the grid of X and Y.</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20</a:t>
            </a:fld>
            <a:endParaRPr lang="en-US"/>
          </a:p>
        </p:txBody>
      </p:sp>
    </p:spTree>
    <p:extLst>
      <p:ext uri="{BB962C8B-B14F-4D97-AF65-F5344CB8AC3E}">
        <p14:creationId xmlns:p14="http://schemas.microsoft.com/office/powerpoint/2010/main" val="2529757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33112"/>
            <a:ext cx="10515600" cy="1325563"/>
          </a:xfrm>
        </p:spPr>
        <p:txBody>
          <a:bodyPr/>
          <a:lstStyle/>
          <a:p>
            <a:r>
              <a:rPr lang="en-US" dirty="0" smtClean="0"/>
              <a:t>Problem 2.2. </a:t>
            </a:r>
            <a:endParaRPr lang="en-US" dirty="0"/>
          </a:p>
        </p:txBody>
      </p:sp>
      <p:sp>
        <p:nvSpPr>
          <p:cNvPr id="3" name="Content Placeholder 2"/>
          <p:cNvSpPr>
            <a:spLocks noGrp="1"/>
          </p:cNvSpPr>
          <p:nvPr>
            <p:ph idx="1"/>
          </p:nvPr>
        </p:nvSpPr>
        <p:spPr>
          <a:xfrm>
            <a:off x="285750" y="1157286"/>
            <a:ext cx="2362200" cy="4727575"/>
          </a:xfrm>
        </p:spPr>
        <p:txBody>
          <a:bodyPr>
            <a:normAutofit/>
          </a:bodyPr>
          <a:lstStyle/>
          <a:p>
            <a:pPr marL="0" indent="0">
              <a:buNone/>
            </a:pPr>
            <a:r>
              <a:rPr lang="en-US" dirty="0" smtClean="0"/>
              <a:t>Press ‘n’ to view each of the items in F in a backward order.</a:t>
            </a:r>
          </a:p>
          <a:p>
            <a:pPr marL="0" indent="0">
              <a:buNone/>
            </a:pPr>
            <a:endParaRPr lang="en-US" dirty="0" smtClean="0"/>
          </a:p>
          <a:p>
            <a:pPr marL="0" indent="0">
              <a:buNone/>
            </a:pPr>
            <a:r>
              <a:rPr lang="en-US" dirty="0"/>
              <a:t>Press </a:t>
            </a:r>
            <a:r>
              <a:rPr lang="en-US" dirty="0" smtClean="0"/>
              <a:t>‘m’ to </a:t>
            </a:r>
            <a:r>
              <a:rPr lang="en-US" dirty="0"/>
              <a:t>view each of the items in </a:t>
            </a:r>
            <a:r>
              <a:rPr lang="en-US" dirty="0" smtClean="0"/>
              <a:t>F </a:t>
            </a:r>
            <a:r>
              <a:rPr lang="en-US" dirty="0"/>
              <a:t>in a </a:t>
            </a:r>
            <a:r>
              <a:rPr lang="en-US" dirty="0" smtClean="0"/>
              <a:t>forward </a:t>
            </a:r>
            <a:r>
              <a:rPr lang="en-US" dirty="0"/>
              <a:t>order</a:t>
            </a:r>
            <a:r>
              <a:rPr lang="en-US" dirty="0" smtClean="0"/>
              <a: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p:cNvSpPr txBox="1"/>
          <p:nvPr/>
        </p:nvSpPr>
        <p:spPr>
          <a:xfrm>
            <a:off x="7886105" y="572511"/>
            <a:ext cx="3810595" cy="584775"/>
          </a:xfrm>
          <a:prstGeom prst="rect">
            <a:avLst/>
          </a:prstGeom>
          <a:noFill/>
        </p:spPr>
        <p:txBody>
          <a:bodyPr wrap="none" rtlCol="0">
            <a:spAutoFit/>
          </a:bodyPr>
          <a:lstStyle/>
          <a:p>
            <a:r>
              <a:rPr lang="en-US" sz="3200" dirty="0" smtClean="0"/>
              <a:t>Play to see each item</a:t>
            </a:r>
            <a:endParaRPr lang="en-US" sz="3200" dirty="0"/>
          </a:p>
        </p:txBody>
      </p:sp>
      <p:pic>
        <p:nvPicPr>
          <p:cNvPr id="6" name="netwo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672" t="9911" r="7734" b="8144"/>
          <a:stretch/>
        </p:blipFill>
        <p:spPr>
          <a:xfrm>
            <a:off x="3009900" y="1081086"/>
            <a:ext cx="8686800" cy="55520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40DE4E08-6C90-446D-89F5-3B3453EADC24}" type="slidenum">
              <a:rPr lang="en-US" smtClean="0"/>
              <a:t>21</a:t>
            </a:fld>
            <a:endParaRPr lang="en-US"/>
          </a:p>
        </p:txBody>
      </p:sp>
    </p:spTree>
    <p:extLst>
      <p:ext uri="{BB962C8B-B14F-4D97-AF65-F5344CB8AC3E}">
        <p14:creationId xmlns:p14="http://schemas.microsoft.com/office/powerpoint/2010/main" val="12007126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0"/>
            <a:ext cx="10515600" cy="1325563"/>
          </a:xfrm>
        </p:spPr>
        <p:txBody>
          <a:bodyPr>
            <a:noAutofit/>
          </a:bodyPr>
          <a:lstStyle/>
          <a:p>
            <a:pPr algn="ctr"/>
            <a:r>
              <a:rPr lang="en-US" sz="3600" dirty="0" smtClean="0"/>
              <a:t>Result for k61</a:t>
            </a:r>
            <a:endParaRPr lang="en-US" sz="3600" dirty="0"/>
          </a:p>
        </p:txBody>
      </p:sp>
      <p:pic>
        <p:nvPicPr>
          <p:cNvPr id="3" name="Picture 2"/>
          <p:cNvPicPr>
            <a:picLocks noChangeAspect="1"/>
          </p:cNvPicPr>
          <p:nvPr/>
        </p:nvPicPr>
        <p:blipFill rotWithShape="1">
          <a:blip r:embed="rId3"/>
          <a:srcRect l="24375" t="15698" r="3750" b="2888"/>
          <a:stretch/>
        </p:blipFill>
        <p:spPr>
          <a:xfrm>
            <a:off x="1595437" y="869950"/>
            <a:ext cx="9039225" cy="5759450"/>
          </a:xfrm>
          <a:prstGeom prst="rect">
            <a:avLst/>
          </a:prstGeom>
        </p:spPr>
      </p:pic>
      <p:sp>
        <p:nvSpPr>
          <p:cNvPr id="4" name="Slide Number Placeholder 3"/>
          <p:cNvSpPr>
            <a:spLocks noGrp="1"/>
          </p:cNvSpPr>
          <p:nvPr>
            <p:ph type="sldNum" sz="quarter" idx="12"/>
          </p:nvPr>
        </p:nvSpPr>
        <p:spPr/>
        <p:txBody>
          <a:bodyPr/>
          <a:lstStyle/>
          <a:p>
            <a:fld id="{40DE4E08-6C90-446D-89F5-3B3453EADC24}" type="slidenum">
              <a:rPr lang="en-US" smtClean="0"/>
              <a:t>22</a:t>
            </a:fld>
            <a:endParaRPr lang="en-US"/>
          </a:p>
        </p:txBody>
      </p:sp>
    </p:spTree>
    <p:extLst>
      <p:ext uri="{BB962C8B-B14F-4D97-AF65-F5344CB8AC3E}">
        <p14:creationId xmlns:p14="http://schemas.microsoft.com/office/powerpoint/2010/main" val="2682948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69819"/>
            <a:ext cx="10515600" cy="1325563"/>
          </a:xfrm>
        </p:spPr>
        <p:txBody>
          <a:bodyPr/>
          <a:lstStyle/>
          <a:p>
            <a:r>
              <a:rPr lang="en-US" dirty="0" smtClean="0"/>
              <a:t>Problem 2.2. Marking Scheme.</a:t>
            </a:r>
            <a:endParaRPr lang="en-US" dirty="0"/>
          </a:p>
        </p:txBody>
      </p:sp>
      <p:sp>
        <p:nvSpPr>
          <p:cNvPr id="3" name="Content Placeholder 2"/>
          <p:cNvSpPr>
            <a:spLocks noGrp="1"/>
          </p:cNvSpPr>
          <p:nvPr>
            <p:ph idx="1"/>
          </p:nvPr>
        </p:nvSpPr>
        <p:spPr>
          <a:xfrm>
            <a:off x="406400" y="896255"/>
            <a:ext cx="11466286" cy="5499100"/>
          </a:xfrm>
        </p:spPr>
        <p:txBody>
          <a:bodyPr>
            <a:normAutofit fontScale="92500" lnSpcReduction="10000"/>
          </a:bodyPr>
          <a:lstStyle/>
          <a:p>
            <a:pPr marL="0" indent="0">
              <a:buNone/>
            </a:pPr>
            <a:r>
              <a:rPr lang="en-US" dirty="0" smtClean="0"/>
              <a:t>The items must be done correctly.</a:t>
            </a:r>
          </a:p>
          <a:p>
            <a:pPr marL="0" indent="0">
              <a:buNone/>
            </a:pPr>
            <a:r>
              <a:rPr lang="en-US" sz="2400" b="1" dirty="0" smtClean="0">
                <a:solidFill>
                  <a:srgbClr val="C00000"/>
                </a:solidFill>
              </a:rPr>
              <a:t>We check the items in [k23</a:t>
            </a:r>
            <a:r>
              <a:rPr lang="en-US" sz="2400" b="1" dirty="0">
                <a:solidFill>
                  <a:srgbClr val="C00000"/>
                </a:solidFill>
              </a:rPr>
              <a:t>; </a:t>
            </a:r>
            <a:r>
              <a:rPr lang="nn-NO" sz="2400" b="1" dirty="0">
                <a:solidFill>
                  <a:srgbClr val="C00000"/>
                </a:solidFill>
              </a:rPr>
              <a:t>k31; k32; k41; k42; k43; k44; k51; k52; </a:t>
            </a:r>
            <a:r>
              <a:rPr lang="nn-NO" sz="2400" b="1" dirty="0" smtClean="0">
                <a:solidFill>
                  <a:srgbClr val="C00000"/>
                </a:solidFill>
              </a:rPr>
              <a:t>k61 ], i.e., 10 functions.</a:t>
            </a:r>
            <a:endParaRPr lang="nn-NO" sz="2400" b="1" dirty="0">
              <a:solidFill>
                <a:srgbClr val="C00000"/>
              </a:solidFill>
            </a:endParaRPr>
          </a:p>
          <a:p>
            <a:pPr marL="0" indent="0">
              <a:buNone/>
            </a:pPr>
            <a:endParaRPr lang="en-US" dirty="0" smtClean="0"/>
          </a:p>
          <a:p>
            <a:pPr marL="0" indent="0">
              <a:buNone/>
            </a:pPr>
            <a:r>
              <a:rPr lang="en-US" dirty="0"/>
              <a:t>[1%]: Press ‘q’ to show the student ID and name. Then quit the program. </a:t>
            </a:r>
            <a:r>
              <a:rPr lang="en-US" b="1" dirty="0" smtClean="0"/>
              <a:t>You </a:t>
            </a:r>
            <a:r>
              <a:rPr lang="en-US" b="1" dirty="0"/>
              <a:t>implement this item or your score is zero</a:t>
            </a:r>
            <a:r>
              <a:rPr lang="en-US" b="1" dirty="0" smtClean="0"/>
              <a:t>.</a:t>
            </a:r>
            <a:endParaRPr lang="en-US" dirty="0"/>
          </a:p>
          <a:p>
            <a:pPr marL="0" indent="0">
              <a:buNone/>
            </a:pPr>
            <a:r>
              <a:rPr lang="en-US" dirty="0" smtClean="0"/>
              <a:t>[2%*10]: Each mesh is correct; its title is correct; and the axis interval is correct. </a:t>
            </a:r>
          </a:p>
          <a:p>
            <a:pPr marL="0" indent="0">
              <a:buNone/>
            </a:pPr>
            <a:r>
              <a:rPr lang="en-US" dirty="0" smtClean="0"/>
              <a:t>[4%]: ‘m’ and ‘n’ work well. </a:t>
            </a:r>
          </a:p>
          <a:p>
            <a:pPr marL="0" indent="0">
              <a:buNone/>
            </a:pPr>
            <a:r>
              <a:rPr lang="en-US" dirty="0" smtClean="0"/>
              <a:t>[5%] Press </a:t>
            </a:r>
            <a:r>
              <a:rPr lang="en-US" dirty="0"/>
              <a:t>‘s’ to show all the plots of </a:t>
            </a:r>
            <a:r>
              <a:rPr lang="en-US" dirty="0" smtClean="0"/>
              <a:t>the 10 </a:t>
            </a:r>
            <a:r>
              <a:rPr lang="en-US" dirty="0"/>
              <a:t>functions. The layout is </a:t>
            </a:r>
            <a:r>
              <a:rPr lang="en-US" dirty="0" smtClean="0"/>
              <a:t>2x5. All plots for the functions are correct.</a:t>
            </a:r>
            <a:endParaRPr lang="en-US" dirty="0"/>
          </a:p>
          <a:p>
            <a:pPr marL="0" indent="0">
              <a:buNone/>
            </a:pPr>
            <a:endParaRPr lang="en-US" dirty="0" smtClean="0"/>
          </a:p>
          <a:p>
            <a:pPr marL="0" indent="0">
              <a:buNone/>
            </a:pPr>
            <a:endParaRPr lang="en-US" dirty="0"/>
          </a:p>
          <a:p>
            <a:pPr marL="0" indent="0">
              <a:buNone/>
            </a:pPr>
            <a:r>
              <a:rPr lang="en-US" b="1" dirty="0" smtClean="0"/>
              <a:t>We will not modify your script. If your program does not support ‘n’ and ‘m’, your score is zero.</a:t>
            </a:r>
            <a:endParaRPr lang="en-US" b="1" dirty="0"/>
          </a:p>
        </p:txBody>
      </p:sp>
      <p:sp>
        <p:nvSpPr>
          <p:cNvPr id="4" name="Slide Number Placeholder 3"/>
          <p:cNvSpPr>
            <a:spLocks noGrp="1"/>
          </p:cNvSpPr>
          <p:nvPr>
            <p:ph type="sldNum" sz="quarter" idx="12"/>
          </p:nvPr>
        </p:nvSpPr>
        <p:spPr/>
        <p:txBody>
          <a:bodyPr/>
          <a:lstStyle/>
          <a:p>
            <a:fld id="{40DE4E08-6C90-446D-89F5-3B3453EADC24}" type="slidenum">
              <a:rPr lang="en-US" smtClean="0"/>
              <a:t>23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69709152"/>
              </p:ext>
            </p:extLst>
          </p:nvPr>
        </p:nvGraphicFramePr>
        <p:xfrm>
          <a:off x="7369630" y="4314553"/>
          <a:ext cx="2612570" cy="1005840"/>
        </p:xfrm>
        <a:graphic>
          <a:graphicData uri="http://schemas.openxmlformats.org/drawingml/2006/table">
            <a:tbl>
              <a:tblPr firstRow="1" bandRow="1">
                <a:tableStyleId>{5C22544A-7EE6-4342-B048-85BDC9FD1C3A}</a:tableStyleId>
              </a:tblPr>
              <a:tblGrid>
                <a:gridCol w="522514">
                  <a:extLst>
                    <a:ext uri="{9D8B030D-6E8A-4147-A177-3AD203B41FA5}">
                      <a16:colId xmlns:a16="http://schemas.microsoft.com/office/drawing/2014/main" xmlns="" val="2007194608"/>
                    </a:ext>
                  </a:extLst>
                </a:gridCol>
                <a:gridCol w="522514">
                  <a:extLst>
                    <a:ext uri="{9D8B030D-6E8A-4147-A177-3AD203B41FA5}">
                      <a16:colId xmlns:a16="http://schemas.microsoft.com/office/drawing/2014/main" xmlns="" val="1381806127"/>
                    </a:ext>
                  </a:extLst>
                </a:gridCol>
                <a:gridCol w="522514">
                  <a:extLst>
                    <a:ext uri="{9D8B030D-6E8A-4147-A177-3AD203B41FA5}">
                      <a16:colId xmlns:a16="http://schemas.microsoft.com/office/drawing/2014/main" xmlns="" val="3185386860"/>
                    </a:ext>
                  </a:extLst>
                </a:gridCol>
                <a:gridCol w="522514">
                  <a:extLst>
                    <a:ext uri="{9D8B030D-6E8A-4147-A177-3AD203B41FA5}">
                      <a16:colId xmlns:a16="http://schemas.microsoft.com/office/drawing/2014/main" xmlns="" val="1714851690"/>
                    </a:ext>
                  </a:extLst>
                </a:gridCol>
                <a:gridCol w="522514">
                  <a:extLst>
                    <a:ext uri="{9D8B030D-6E8A-4147-A177-3AD203B41FA5}">
                      <a16:colId xmlns:a16="http://schemas.microsoft.com/office/drawing/2014/main" xmlns="" val="1739650589"/>
                    </a:ext>
                  </a:extLst>
                </a:gridCol>
              </a:tblGrid>
              <a:tr h="50292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2708835856"/>
                  </a:ext>
                </a:extLst>
              </a:tr>
              <a:tr h="50292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xmlns="" val="954444873"/>
                  </a:ext>
                </a:extLst>
              </a:tr>
            </a:tbl>
          </a:graphicData>
        </a:graphic>
      </p:graphicFrame>
    </p:spTree>
    <p:extLst>
      <p:ext uri="{BB962C8B-B14F-4D97-AF65-F5344CB8AC3E}">
        <p14:creationId xmlns:p14="http://schemas.microsoft.com/office/powerpoint/2010/main" val="557874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2.3. Galaxy system</a:t>
            </a:r>
          </a:p>
        </p:txBody>
      </p:sp>
      <p:sp>
        <p:nvSpPr>
          <p:cNvPr id="3" name="Content Placeholder 2"/>
          <p:cNvSpPr>
            <a:spLocks noGrp="1"/>
          </p:cNvSpPr>
          <p:nvPr>
            <p:ph idx="1"/>
          </p:nvPr>
        </p:nvSpPr>
        <p:spPr/>
        <p:txBody>
          <a:bodyPr/>
          <a:lstStyle/>
          <a:p>
            <a:pPr marL="0" indent="0">
              <a:buNone/>
            </a:pPr>
            <a:r>
              <a:rPr lang="en-US" dirty="0" smtClean="0"/>
              <a:t>This page is empty.</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24</a:t>
            </a:fld>
            <a:endParaRPr lang="en-US"/>
          </a:p>
        </p:txBody>
      </p:sp>
    </p:spTree>
    <p:extLst>
      <p:ext uri="{BB962C8B-B14F-4D97-AF65-F5344CB8AC3E}">
        <p14:creationId xmlns:p14="http://schemas.microsoft.com/office/powerpoint/2010/main" val="2250151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a:t>Problem </a:t>
            </a:r>
            <a:r>
              <a:rPr lang="en-US" sz="4000" dirty="0" smtClean="0"/>
              <a:t>2.3. </a:t>
            </a:r>
            <a:r>
              <a:rPr lang="en-US" sz="4000" dirty="0"/>
              <a:t>Galaxy system (20%)</a:t>
            </a:r>
          </a:p>
        </p:txBody>
      </p:sp>
      <mc:AlternateContent xmlns:mc="http://schemas.openxmlformats.org/markup-compatibility/2006" xmlns:a14="http://schemas.microsoft.com/office/drawing/2010/main">
        <mc:Choice Requires="a14">
          <p:sp>
            <p:nvSpPr>
              <p:cNvPr id="6" name="內容版面配置區 2"/>
              <p:cNvSpPr>
                <a:spLocks noGrp="1"/>
              </p:cNvSpPr>
              <p:nvPr>
                <p:ph idx="1"/>
              </p:nvPr>
            </p:nvSpPr>
            <p:spPr>
              <a:xfrm>
                <a:off x="243816" y="992778"/>
                <a:ext cx="11782425" cy="5683794"/>
              </a:xfrm>
            </p:spPr>
            <p:txBody>
              <a:bodyPr>
                <a:normAutofit fontScale="92500"/>
              </a:bodyPr>
              <a:lstStyle/>
              <a:p>
                <a:r>
                  <a:rPr lang="en-US" altLang="zh-TW" dirty="0" smtClean="0"/>
                  <a:t>A two-dimensional dynamic system is updated by the following rules one by one:</a:t>
                </a:r>
              </a:p>
              <a:p>
                <a:pPr marL="0" indent="0">
                  <a:buNone/>
                </a:pPr>
                <a:r>
                  <a:rPr lang="en-US" altLang="zh-TW" dirty="0" smtClean="0"/>
                  <a:t>R1)  </a:t>
                </a:r>
                <a14:m>
                  <m:oMath xmlns:m="http://schemas.openxmlformats.org/officeDocument/2006/math">
                    <m:r>
                      <a:rPr lang="en-US" altLang="zh-TW" b="0" i="1" smtClean="0">
                        <a:latin typeface="Cambria Math" panose="02040503050406030204" pitchFamily="18" charset="0"/>
                      </a:rPr>
                      <m:t>𝐹</m:t>
                    </m:r>
                    <m:r>
                      <a:rPr lang="en-US" altLang="zh-TW" i="1" smtClean="0">
                        <a:latin typeface="Cambria Math" panose="02040503050406030204" pitchFamily="18" charset="0"/>
                      </a:rPr>
                      <m:t>=</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𝑝</m:t>
                        </m:r>
                      </m:num>
                      <m:den>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m:t>
                            </m:r>
                          </m:e>
                        </m:d>
                        <m:r>
                          <a:rPr lang="en-US" altLang="zh-TW" b="0" i="1" smtClean="0">
                            <a:latin typeface="Cambria Math" panose="02040503050406030204" pitchFamily="18" charset="0"/>
                          </a:rPr>
                          <m:t>|</m:t>
                        </m:r>
                      </m:den>
                    </m:f>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𝑚𝑀</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𝑝</m:t>
                            </m:r>
                          </m:e>
                          <m:sup>
                            <m:r>
                              <a:rPr lang="en-US" altLang="zh-TW" b="0" i="1" smtClean="0">
                                <a:latin typeface="Cambria Math" panose="02040503050406030204" pitchFamily="18" charset="0"/>
                              </a:rPr>
                              <m:t>2</m:t>
                            </m:r>
                          </m:sup>
                        </m:sSup>
                      </m:den>
                    </m:f>
                  </m:oMath>
                </a14:m>
                <a:r>
                  <a:rPr lang="en-US" altLang="zh-TW" dirty="0" smtClean="0"/>
                  <a:t> 					% force</a:t>
                </a:r>
                <a:endParaRPr lang="en-US" altLang="zh-TW" dirty="0"/>
              </a:p>
              <a:p>
                <a:pPr marL="0" indent="0">
                  <a:buNone/>
                </a:pPr>
                <a:r>
                  <a:rPr lang="en-US" altLang="zh-TW" dirty="0" smtClean="0"/>
                  <a:t>R2) a = F/m – h*v</a:t>
                </a:r>
                <a:r>
                  <a:rPr lang="en-US" altLang="zh-TW" baseline="30000" dirty="0" smtClean="0"/>
                  <a:t>2</a:t>
                </a:r>
                <a14:m>
                  <m:oMath xmlns:m="http://schemas.openxmlformats.org/officeDocument/2006/math">
                    <m:f>
                      <m:fPr>
                        <m:ctrlPr>
                          <a:rPr lang="en-US" altLang="zh-TW" i="1">
                            <a:latin typeface="Cambria Math" panose="02040503050406030204" pitchFamily="18" charset="0"/>
                          </a:rPr>
                        </m:ctrlPr>
                      </m:fPr>
                      <m:num>
                        <m:r>
                          <a:rPr lang="en-US" altLang="zh-TW" b="0" i="1" smtClean="0">
                            <a:latin typeface="Cambria Math" panose="02040503050406030204" pitchFamily="18" charset="0"/>
                          </a:rPr>
                          <m:t>𝑣</m:t>
                        </m:r>
                      </m:num>
                      <m:den>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b="0" i="1" smtClean="0">
                                <a:latin typeface="Cambria Math" panose="02040503050406030204" pitchFamily="18" charset="0"/>
                              </a:rPr>
                              <m:t>𝑣</m:t>
                            </m:r>
                          </m:e>
                        </m:d>
                        <m:r>
                          <a:rPr lang="en-US" altLang="zh-TW" i="1">
                            <a:latin typeface="Cambria Math" panose="02040503050406030204" pitchFamily="18" charset="0"/>
                          </a:rPr>
                          <m:t>|</m:t>
                        </m:r>
                      </m:den>
                    </m:f>
                  </m:oMath>
                </a14:m>
                <a:r>
                  <a:rPr lang="en-US" altLang="zh-TW" dirty="0"/>
                  <a:t> – d </a:t>
                </a:r>
                <a:r>
                  <a:rPr lang="en-US" altLang="zh-TW" dirty="0" smtClean="0"/>
                  <a:t>* v * </a:t>
                </a:r>
                <a:r>
                  <a:rPr lang="en-US" altLang="zh-TW" dirty="0" err="1" smtClean="0"/>
                  <a:t>exp</a:t>
                </a:r>
                <a:r>
                  <a:rPr lang="en-US" altLang="zh-TW" dirty="0" smtClean="0"/>
                  <a:t>(</a:t>
                </a:r>
                <a:r>
                  <a:rPr lang="en-US" altLang="zh-TW" dirty="0"/>
                  <a:t>-</a:t>
                </a:r>
                <a:r>
                  <a:rPr lang="en-US" altLang="zh-TW" dirty="0" smtClean="0"/>
                  <a:t>sin(5*t</a:t>
                </a:r>
                <a:r>
                  <a:rPr lang="en-US" altLang="zh-TW" dirty="0"/>
                  <a:t>) </a:t>
                </a:r>
                <a:r>
                  <a:rPr lang="en-US" altLang="zh-TW" dirty="0" smtClean="0"/>
                  <a:t>)	% acceleration, force - damping force </a:t>
                </a:r>
              </a:p>
              <a:p>
                <a:pPr marL="0" indent="0">
                  <a:buNone/>
                </a:pPr>
                <a:r>
                  <a:rPr lang="en-US" altLang="zh-TW" dirty="0" smtClean="0"/>
                  <a:t>R3) v </a:t>
                </a:r>
                <a:r>
                  <a:rPr lang="en-US" altLang="zh-TW" dirty="0" smtClean="0">
                    <a:sym typeface="Wingdings" panose="05000000000000000000" pitchFamily="2" charset="2"/>
                  </a:rPr>
                  <a:t></a:t>
                </a:r>
                <a:r>
                  <a:rPr lang="en-US" altLang="zh-TW" dirty="0" smtClean="0"/>
                  <a:t> v + a </a:t>
                </a:r>
                <a:r>
                  <a:rPr lang="en-US" altLang="zh-TW" dirty="0" smtClean="0">
                    <a:latin typeface="Symbol" panose="05050102010706020507" pitchFamily="18" charset="2"/>
                  </a:rPr>
                  <a:t>D</a:t>
                </a:r>
                <a:r>
                  <a:rPr lang="en-US" altLang="zh-TW" dirty="0" smtClean="0"/>
                  <a:t>t			% update planet velocity</a:t>
                </a:r>
              </a:p>
              <a:p>
                <a:pPr marL="0" indent="0">
                  <a:buNone/>
                </a:pPr>
                <a:r>
                  <a:rPr lang="en-US" altLang="zh-TW" dirty="0" smtClean="0">
                    <a:sym typeface="Wingdings" panose="05000000000000000000" pitchFamily="2" charset="2"/>
                  </a:rPr>
                  <a:t>R4) p  p + v </a:t>
                </a:r>
                <a:r>
                  <a:rPr lang="en-US" altLang="zh-TW" dirty="0" smtClean="0">
                    <a:latin typeface="Symbol" panose="05050102010706020507" pitchFamily="18" charset="2"/>
                  </a:rPr>
                  <a:t>D</a:t>
                </a:r>
                <a:r>
                  <a:rPr lang="en-US" altLang="zh-TW" dirty="0" smtClean="0"/>
                  <a:t>t 			% update </a:t>
                </a:r>
                <a:r>
                  <a:rPr lang="en-US" altLang="zh-TW" dirty="0"/>
                  <a:t>planet </a:t>
                </a:r>
                <a:r>
                  <a:rPr lang="en-US" altLang="zh-TW" dirty="0" smtClean="0"/>
                  <a:t>position</a:t>
                </a:r>
              </a:p>
              <a:p>
                <a:pPr marL="0" indent="0">
                  <a:buNone/>
                </a:pPr>
                <a:r>
                  <a:rPr lang="en-US" altLang="zh-TW" dirty="0" smtClean="0"/>
                  <a:t>R5) t </a:t>
                </a:r>
                <a:r>
                  <a:rPr lang="en-US" altLang="zh-TW" dirty="0" smtClean="0">
                    <a:sym typeface="Wingdings" panose="05000000000000000000" pitchFamily="2" charset="2"/>
                  </a:rPr>
                  <a:t> t + </a:t>
                </a:r>
                <a:r>
                  <a:rPr lang="en-US" altLang="zh-TW" dirty="0" smtClean="0">
                    <a:latin typeface="Symbol" panose="05050102010706020507" pitchFamily="18" charset="2"/>
                  </a:rPr>
                  <a:t>D</a:t>
                </a:r>
                <a:r>
                  <a:rPr lang="en-US" altLang="zh-TW" dirty="0" smtClean="0"/>
                  <a:t>t			% update time. t is time.	</a:t>
                </a:r>
              </a:p>
              <a:p>
                <a:pPr marL="0" indent="0">
                  <a:buNone/>
                </a:pPr>
                <a:r>
                  <a:rPr lang="en-US" altLang="zh-TW" dirty="0" smtClean="0"/>
                  <a:t>Initial condition: t = 0, v = [8  0.3] and p = [2  50]. p is a function of time. </a:t>
                </a:r>
              </a:p>
              <a:p>
                <a:pPr marL="0" indent="0">
                  <a:buNone/>
                </a:pPr>
                <a:r>
                  <a:rPr lang="en-US" altLang="zh-TW" dirty="0" smtClean="0">
                    <a:latin typeface="Symbol" panose="05050102010706020507" pitchFamily="18" charset="2"/>
                  </a:rPr>
                  <a:t>D</a:t>
                </a:r>
                <a:r>
                  <a:rPr lang="en-US" altLang="zh-TW" dirty="0" smtClean="0"/>
                  <a:t>t </a:t>
                </a:r>
                <a:r>
                  <a:rPr lang="en-US" altLang="zh-TW" dirty="0"/>
                  <a:t>= </a:t>
                </a:r>
                <a:r>
                  <a:rPr lang="en-US" altLang="zh-TW" dirty="0" smtClean="0"/>
                  <a:t>0.2. M = 3500, m= 0.5.  h = 0.005. d = 0.02. The frame number (or step), </a:t>
                </a:r>
                <a:r>
                  <a:rPr lang="en-US" altLang="zh-TW" i="1" dirty="0" err="1" smtClean="0"/>
                  <a:t>i</a:t>
                </a:r>
                <a:r>
                  <a:rPr lang="en-US" altLang="zh-TW" dirty="0" smtClean="0"/>
                  <a:t>, is increased by one after all the rules are applied once. m is the planet mass.</a:t>
                </a:r>
              </a:p>
              <a:p>
                <a:pPr marL="0" indent="0">
                  <a:buNone/>
                </a:pPr>
                <a:r>
                  <a:rPr lang="en-US" altLang="zh-TW" dirty="0" smtClean="0"/>
                  <a:t>The termination condition is t &gt;= </a:t>
                </a:r>
                <a:r>
                  <a:rPr lang="en-US" altLang="zh-TW" dirty="0" err="1" smtClean="0"/>
                  <a:t>tmax</a:t>
                </a:r>
                <a:r>
                  <a:rPr lang="en-US" altLang="zh-TW" dirty="0" smtClean="0"/>
                  <a:t>, where </a:t>
                </a:r>
                <a:r>
                  <a:rPr lang="en-US" altLang="zh-TW" dirty="0" err="1" smtClean="0"/>
                  <a:t>tmax</a:t>
                </a:r>
                <a:r>
                  <a:rPr lang="en-US" altLang="zh-TW" dirty="0" smtClean="0"/>
                  <a:t> = 50. </a:t>
                </a:r>
              </a:p>
              <a:p>
                <a:pPr marL="0" indent="0">
                  <a:buNone/>
                </a:pPr>
                <a:r>
                  <a:rPr lang="en-US" altLang="zh-TW" dirty="0" smtClean="0"/>
                  <a:t>Hint: use norm(p) to compute ||p||. And p</a:t>
                </a:r>
                <a:r>
                  <a:rPr lang="en-US" altLang="zh-TW" baseline="30000" dirty="0" smtClean="0"/>
                  <a:t>2</a:t>
                </a:r>
                <a:r>
                  <a:rPr lang="en-US" altLang="zh-TW" dirty="0" smtClean="0"/>
                  <a:t> = p</a:t>
                </a:r>
                <a:r>
                  <a:rPr lang="zh-TW" altLang="en-US" dirty="0" smtClean="0"/>
                  <a:t>*</a:t>
                </a:r>
                <a:r>
                  <a:rPr lang="en-US" altLang="zh-TW" dirty="0" smtClean="0"/>
                  <a:t>p’ or sum(p.*p).</a:t>
                </a:r>
              </a:p>
              <a:p>
                <a:pPr marL="0" indent="0">
                  <a:buNone/>
                </a:pPr>
                <a:endParaRPr lang="zh-TW" altLang="en-US" dirty="0"/>
              </a:p>
            </p:txBody>
          </p:sp>
        </mc:Choice>
        <mc:Fallback xmlns="">
          <p:sp>
            <p:nvSpPr>
              <p:cNvPr id="6" name="內容版面配置區 2"/>
              <p:cNvSpPr>
                <a:spLocks noGrp="1" noRot="1" noChangeAspect="1" noMove="1" noResize="1" noEditPoints="1" noAdjustHandles="1" noChangeArrowheads="1" noChangeShapeType="1" noTextEdit="1"/>
              </p:cNvSpPr>
              <p:nvPr>
                <p:ph idx="1"/>
              </p:nvPr>
            </p:nvSpPr>
            <p:spPr>
              <a:xfrm>
                <a:off x="243816" y="992778"/>
                <a:ext cx="11782425" cy="5683794"/>
              </a:xfrm>
              <a:blipFill>
                <a:blip r:embed="rId2"/>
                <a:stretch>
                  <a:fillRect l="-931" t="-160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0DE4E08-6C90-446D-89F5-3B3453EADC24}" type="slidenum">
              <a:rPr lang="en-US" smtClean="0"/>
              <a:t>25</a:t>
            </a:fld>
            <a:endParaRPr lang="en-US"/>
          </a:p>
        </p:txBody>
      </p:sp>
    </p:spTree>
    <p:extLst>
      <p:ext uri="{BB962C8B-B14F-4D97-AF65-F5344CB8AC3E}">
        <p14:creationId xmlns:p14="http://schemas.microsoft.com/office/powerpoint/2010/main" val="17228398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625"/>
            <a:ext cx="10515600" cy="1325563"/>
          </a:xfrm>
        </p:spPr>
        <p:txBody>
          <a:bodyPr/>
          <a:lstStyle/>
          <a:p>
            <a:r>
              <a:rPr lang="en-US" dirty="0" smtClean="0"/>
              <a:t>Problem 2.3</a:t>
            </a:r>
            <a:endParaRPr lang="en-US" dirty="0"/>
          </a:p>
        </p:txBody>
      </p:sp>
      <p:sp>
        <p:nvSpPr>
          <p:cNvPr id="6" name="內容版面配置區 2"/>
          <p:cNvSpPr>
            <a:spLocks noGrp="1"/>
          </p:cNvSpPr>
          <p:nvPr>
            <p:ph idx="1"/>
          </p:nvPr>
        </p:nvSpPr>
        <p:spPr>
          <a:xfrm>
            <a:off x="838200" y="1307938"/>
            <a:ext cx="5069114" cy="5266481"/>
          </a:xfrm>
        </p:spPr>
        <p:txBody>
          <a:bodyPr>
            <a:normAutofit fontScale="77500" lnSpcReduction="20000"/>
          </a:bodyPr>
          <a:lstStyle/>
          <a:p>
            <a:pPr marL="0" indent="0">
              <a:buNone/>
            </a:pPr>
            <a:r>
              <a:rPr lang="en-US" altLang="zh-TW" dirty="0"/>
              <a:t>Draw the trajectory of the planet</a:t>
            </a:r>
            <a:r>
              <a:rPr lang="en-US" altLang="zh-TW" dirty="0" smtClean="0"/>
              <a:t>. The planet must be rotating around the origin (0,0) at the beginning. </a:t>
            </a:r>
          </a:p>
          <a:p>
            <a:pPr marL="0" indent="0">
              <a:buNone/>
            </a:pPr>
            <a:endParaRPr lang="en-US" altLang="zh-TW" dirty="0" smtClean="0"/>
          </a:p>
          <a:p>
            <a:pPr marL="0" indent="0">
              <a:buNone/>
            </a:pPr>
            <a:r>
              <a:rPr lang="en-US" altLang="zh-TW" b="1" dirty="0" smtClean="0"/>
              <a:t>Must use </a:t>
            </a:r>
          </a:p>
          <a:p>
            <a:pPr marL="0" indent="0">
              <a:buNone/>
            </a:pPr>
            <a:r>
              <a:rPr lang="pt-BR" dirty="0"/>
              <a:t>axis</a:t>
            </a:r>
            <a:r>
              <a:rPr lang="pt-BR" dirty="0" smtClean="0"/>
              <a:t>( [-</a:t>
            </a:r>
            <a:r>
              <a:rPr lang="pt-BR" dirty="0"/>
              <a:t>50 50 -50 50</a:t>
            </a:r>
            <a:r>
              <a:rPr lang="pt-BR" dirty="0" smtClean="0"/>
              <a:t>] );</a:t>
            </a:r>
            <a:endParaRPr lang="en-US" altLang="zh-TW" dirty="0" smtClean="0"/>
          </a:p>
          <a:p>
            <a:pPr marL="0" indent="0">
              <a:buNone/>
            </a:pPr>
            <a:r>
              <a:rPr lang="en-US" altLang="zh-TW" dirty="0" err="1" smtClean="0"/>
              <a:t>pbaspect</a:t>
            </a:r>
            <a:r>
              <a:rPr lang="en-US" altLang="zh-TW" dirty="0" smtClean="0"/>
              <a:t>( [1 1 1] ).</a:t>
            </a:r>
          </a:p>
          <a:p>
            <a:pPr marL="0" indent="0">
              <a:buNone/>
            </a:pPr>
            <a:endParaRPr lang="en-US" altLang="zh-TW" dirty="0"/>
          </a:p>
          <a:p>
            <a:pPr marL="0" indent="0">
              <a:buNone/>
            </a:pPr>
            <a:r>
              <a:rPr lang="en-US" altLang="zh-TW" dirty="0" smtClean="0"/>
              <a:t>Draw N recent sample points of the trajectory of the planet. The N points must be drawn clearly. Use markers to draw the points. Set the marker size as 25.</a:t>
            </a:r>
          </a:p>
          <a:p>
            <a:pPr marL="0" indent="0">
              <a:buNone/>
            </a:pPr>
            <a:endParaRPr lang="en-US" altLang="zh-TW" dirty="0" smtClean="0"/>
          </a:p>
          <a:p>
            <a:pPr marL="0" indent="0">
              <a:buNone/>
            </a:pPr>
            <a:r>
              <a:rPr lang="en-US" altLang="zh-TW" dirty="0" smtClean="0"/>
              <a:t>By default N is 1. </a:t>
            </a:r>
          </a:p>
          <a:p>
            <a:pPr marL="0" indent="0">
              <a:buNone/>
            </a:pPr>
            <a:r>
              <a:rPr lang="en-US" altLang="zh-TW" b="1" dirty="0" smtClean="0"/>
              <a:t>Press ‘k’ to increase N by 1 each time</a:t>
            </a:r>
            <a:r>
              <a:rPr lang="en-US" altLang="zh-TW" dirty="0" smtClean="0"/>
              <a:t>.</a:t>
            </a:r>
          </a:p>
          <a:p>
            <a:pPr marL="0" indent="0">
              <a:buNone/>
            </a:pPr>
            <a:endParaRPr lang="en-US" altLang="zh-TW" dirty="0" smtClean="0"/>
          </a:p>
        </p:txBody>
      </p:sp>
      <p:pic>
        <p:nvPicPr>
          <p:cNvPr id="3" name="Picture 2"/>
          <p:cNvPicPr>
            <a:picLocks noChangeAspect="1"/>
          </p:cNvPicPr>
          <p:nvPr/>
        </p:nvPicPr>
        <p:blipFill rotWithShape="1">
          <a:blip r:embed="rId2"/>
          <a:srcRect l="10952" t="19820" r="52572" b="16010"/>
          <a:stretch/>
        </p:blipFill>
        <p:spPr>
          <a:xfrm>
            <a:off x="5907314" y="484634"/>
            <a:ext cx="6154056" cy="6089785"/>
          </a:xfrm>
          <a:prstGeom prst="rect">
            <a:avLst/>
          </a:prstGeom>
        </p:spPr>
      </p:pic>
      <p:sp>
        <p:nvSpPr>
          <p:cNvPr id="5" name="Slide Number Placeholder 4"/>
          <p:cNvSpPr>
            <a:spLocks noGrp="1"/>
          </p:cNvSpPr>
          <p:nvPr>
            <p:ph type="sldNum" sz="quarter" idx="12"/>
          </p:nvPr>
        </p:nvSpPr>
        <p:spPr/>
        <p:txBody>
          <a:bodyPr/>
          <a:lstStyle/>
          <a:p>
            <a:fld id="{40DE4E08-6C90-446D-89F5-3B3453EADC24}" type="slidenum">
              <a:rPr lang="en-US" smtClean="0"/>
              <a:t>26</a:t>
            </a:fld>
            <a:endParaRPr lang="en-US"/>
          </a:p>
        </p:txBody>
      </p:sp>
    </p:spTree>
    <p:extLst>
      <p:ext uri="{BB962C8B-B14F-4D97-AF65-F5344CB8AC3E}">
        <p14:creationId xmlns:p14="http://schemas.microsoft.com/office/powerpoint/2010/main" val="41871727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a:t>Problem </a:t>
            </a:r>
            <a:r>
              <a:rPr lang="en-US" sz="4000" dirty="0" smtClean="0"/>
              <a:t>2.3. Tasks</a:t>
            </a:r>
            <a:endParaRPr lang="en-US" sz="4000" dirty="0"/>
          </a:p>
        </p:txBody>
      </p:sp>
      <p:sp>
        <p:nvSpPr>
          <p:cNvPr id="6" name="內容版面配置區 2"/>
          <p:cNvSpPr>
            <a:spLocks noGrp="1"/>
          </p:cNvSpPr>
          <p:nvPr>
            <p:ph idx="1"/>
          </p:nvPr>
        </p:nvSpPr>
        <p:spPr>
          <a:xfrm>
            <a:off x="243816" y="992778"/>
            <a:ext cx="11782425" cy="5683794"/>
          </a:xfrm>
        </p:spPr>
        <p:txBody>
          <a:bodyPr>
            <a:normAutofit/>
          </a:bodyPr>
          <a:lstStyle/>
          <a:p>
            <a:pPr marL="514350" indent="-514350">
              <a:buFont typeface="+mj-lt"/>
              <a:buAutoNum type="arabicPeriod"/>
            </a:pPr>
            <a:r>
              <a:rPr lang="en-US" altLang="zh-TW" dirty="0" smtClean="0"/>
              <a:t>Press ‘q’ to show student ID and name. Then quit the program.</a:t>
            </a:r>
          </a:p>
          <a:p>
            <a:pPr marL="514350" indent="-514350">
              <a:buFont typeface="+mj-lt"/>
              <a:buAutoNum type="arabicPeriod"/>
            </a:pPr>
            <a:r>
              <a:rPr lang="en-US" altLang="zh-TW" dirty="0" smtClean="0"/>
              <a:t>Press ‘m’ </a:t>
            </a:r>
            <a:r>
              <a:rPr lang="en-US" altLang="zh-TW" dirty="0"/>
              <a:t>to </a:t>
            </a:r>
            <a:r>
              <a:rPr lang="en-US" altLang="zh-TW" dirty="0" smtClean="0"/>
              <a:t>increase </a:t>
            </a:r>
            <a:r>
              <a:rPr lang="en-US" altLang="zh-TW" dirty="0"/>
              <a:t>M </a:t>
            </a:r>
            <a:r>
              <a:rPr lang="en-US" altLang="zh-TW" dirty="0" smtClean="0"/>
              <a:t>by 100. Here, M &lt;= 4000</a:t>
            </a:r>
            <a:endParaRPr lang="en-US" altLang="zh-TW" dirty="0"/>
          </a:p>
          <a:p>
            <a:pPr marL="514350" indent="-514350">
              <a:buFont typeface="+mj-lt"/>
              <a:buAutoNum type="arabicPeriod"/>
            </a:pPr>
            <a:r>
              <a:rPr lang="en-US" altLang="zh-TW" dirty="0" smtClean="0"/>
              <a:t>Press ‘k’ to increase N by 1. Here, N &lt;= 10</a:t>
            </a:r>
          </a:p>
          <a:p>
            <a:pPr marL="514350" indent="-514350">
              <a:buFont typeface="+mj-lt"/>
              <a:buAutoNum type="arabicPeriod"/>
            </a:pPr>
            <a:r>
              <a:rPr lang="en-US" altLang="zh-TW" dirty="0" smtClean="0"/>
              <a:t>Show N and M as the title of the figure.</a:t>
            </a:r>
          </a:p>
          <a:p>
            <a:pPr marL="514350" indent="-514350">
              <a:buFont typeface="+mj-lt"/>
              <a:buAutoNum type="arabicPeriod"/>
            </a:pPr>
            <a:r>
              <a:rPr lang="en-US" altLang="zh-TW" dirty="0" smtClean="0"/>
              <a:t>Press ‘s’ to stop or resume the simulation.</a:t>
            </a:r>
          </a:p>
          <a:p>
            <a:pPr marL="514350" indent="-514350">
              <a:buFont typeface="+mj-lt"/>
              <a:buAutoNum type="arabicPeriod"/>
            </a:pPr>
            <a:r>
              <a:rPr lang="en-US" altLang="zh-TW" dirty="0" smtClean="0"/>
              <a:t>Show the total travel distance as the title of the distance figure. </a:t>
            </a:r>
          </a:p>
          <a:p>
            <a:pPr marL="514350" indent="-514350">
              <a:buFont typeface="+mj-lt"/>
              <a:buAutoNum type="arabicPeriod"/>
            </a:pPr>
            <a:r>
              <a:rPr lang="en-US" altLang="zh-TW" dirty="0"/>
              <a:t>Show the </a:t>
            </a:r>
            <a:r>
              <a:rPr lang="en-US" altLang="zh-TW" dirty="0" smtClean="0"/>
              <a:t>average speed </a:t>
            </a:r>
            <a:r>
              <a:rPr lang="en-US" altLang="zh-TW" dirty="0"/>
              <a:t>as the title of the </a:t>
            </a:r>
            <a:r>
              <a:rPr lang="en-US" altLang="zh-TW" dirty="0" smtClean="0"/>
              <a:t>speed </a:t>
            </a:r>
            <a:r>
              <a:rPr lang="en-US" altLang="zh-TW" dirty="0"/>
              <a:t>figure</a:t>
            </a:r>
            <a:r>
              <a:rPr lang="en-US" altLang="zh-TW" dirty="0" smtClean="0"/>
              <a:t>.</a:t>
            </a:r>
          </a:p>
          <a:p>
            <a:pPr marL="514350" indent="-514350">
              <a:buFont typeface="+mj-lt"/>
              <a:buAutoNum type="arabicPeriod"/>
            </a:pPr>
            <a:r>
              <a:rPr lang="en-US" altLang="zh-TW" dirty="0" smtClean="0"/>
              <a:t>Press ‘r’ to reset. Restore the initial values of all the variables.</a:t>
            </a:r>
          </a:p>
          <a:p>
            <a:pPr marL="0" indent="0">
              <a:buNone/>
            </a:pPr>
            <a:endParaRPr lang="en-US" altLang="zh-TW" dirty="0"/>
          </a:p>
          <a:p>
            <a:pPr marL="0" indent="0">
              <a:buNone/>
            </a:pPr>
            <a:r>
              <a:rPr lang="en-US" altLang="zh-TW" b="1" dirty="0" smtClean="0">
                <a:solidFill>
                  <a:srgbClr val="FF0000"/>
                </a:solidFill>
              </a:rPr>
              <a:t>Hint: Total distance computation</a:t>
            </a:r>
            <a:endParaRPr lang="en-US" altLang="zh-TW" dirty="0" smtClean="0"/>
          </a:p>
          <a:p>
            <a:pPr marL="0" indent="0">
              <a:buNone/>
            </a:pPr>
            <a:r>
              <a:rPr lang="en-US" dirty="0" err="1" smtClean="0"/>
              <a:t>dp</a:t>
            </a:r>
            <a:r>
              <a:rPr lang="en-US" dirty="0" smtClean="0"/>
              <a:t> </a:t>
            </a:r>
            <a:r>
              <a:rPr lang="en-US" dirty="0"/>
              <a:t>= v.*</a:t>
            </a:r>
            <a:r>
              <a:rPr lang="en-US" dirty="0" err="1"/>
              <a:t>dt</a:t>
            </a:r>
            <a:r>
              <a:rPr lang="en-US" dirty="0" smtClean="0"/>
              <a:t>; </a:t>
            </a:r>
            <a:r>
              <a:rPr lang="en-US" dirty="0" err="1" smtClean="0"/>
              <a:t>total_distance</a:t>
            </a:r>
            <a:r>
              <a:rPr lang="en-US" dirty="0" smtClean="0"/>
              <a:t> </a:t>
            </a:r>
            <a:r>
              <a:rPr lang="en-US" dirty="0"/>
              <a:t>= </a:t>
            </a:r>
            <a:r>
              <a:rPr lang="en-US" dirty="0" err="1"/>
              <a:t>total_distance+sqrt</a:t>
            </a:r>
            <a:r>
              <a:rPr lang="en-US" dirty="0"/>
              <a:t>(</a:t>
            </a:r>
            <a:r>
              <a:rPr lang="en-US" dirty="0" err="1"/>
              <a:t>dp</a:t>
            </a:r>
            <a:r>
              <a:rPr lang="en-US" dirty="0"/>
              <a:t>*</a:t>
            </a:r>
            <a:r>
              <a:rPr lang="en-US" dirty="0" err="1"/>
              <a:t>dp</a:t>
            </a:r>
            <a:r>
              <a:rPr lang="en-US" dirty="0" smtClean="0"/>
              <a:t>'); </a:t>
            </a:r>
            <a:endParaRPr lang="en-US" dirty="0"/>
          </a:p>
          <a:p>
            <a:pPr marL="0" indent="0">
              <a:buNone/>
            </a:pPr>
            <a:endParaRPr lang="en-US" altLang="zh-TW" dirty="0"/>
          </a:p>
          <a:p>
            <a:pPr marL="514350" indent="-514350">
              <a:buFont typeface="+mj-lt"/>
              <a:buAutoNum type="arabicPeriod"/>
            </a:pPr>
            <a:endParaRPr lang="en-US" altLang="zh-TW" dirty="0" smtClean="0"/>
          </a:p>
          <a:p>
            <a:pPr marL="0" indent="0">
              <a:buNone/>
            </a:pPr>
            <a:endParaRPr lang="zh-TW" altLang="en-US" dirty="0"/>
          </a:p>
        </p:txBody>
      </p:sp>
      <p:sp>
        <p:nvSpPr>
          <p:cNvPr id="3" name="Slide Number Placeholder 2"/>
          <p:cNvSpPr>
            <a:spLocks noGrp="1"/>
          </p:cNvSpPr>
          <p:nvPr>
            <p:ph type="sldNum" sz="quarter" idx="12"/>
          </p:nvPr>
        </p:nvSpPr>
        <p:spPr/>
        <p:txBody>
          <a:bodyPr/>
          <a:lstStyle/>
          <a:p>
            <a:fld id="{40DE4E08-6C90-446D-89F5-3B3453EADC24}" type="slidenum">
              <a:rPr lang="en-US" smtClean="0"/>
              <a:t>27</a:t>
            </a:fld>
            <a:endParaRPr lang="en-US"/>
          </a:p>
        </p:txBody>
      </p:sp>
    </p:spTree>
    <p:extLst>
      <p:ext uri="{BB962C8B-B14F-4D97-AF65-F5344CB8AC3E}">
        <p14:creationId xmlns:p14="http://schemas.microsoft.com/office/powerpoint/2010/main" val="902172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smtClean="0"/>
              <a:t>Problem 2.3. Display </a:t>
            </a:r>
            <a:r>
              <a:rPr lang="en-US" sz="4000" dirty="0"/>
              <a:t>modes</a:t>
            </a:r>
          </a:p>
        </p:txBody>
      </p:sp>
      <p:sp>
        <p:nvSpPr>
          <p:cNvPr id="6" name="內容版面配置區 2"/>
          <p:cNvSpPr>
            <a:spLocks noGrp="1"/>
          </p:cNvSpPr>
          <p:nvPr>
            <p:ph idx="1"/>
          </p:nvPr>
        </p:nvSpPr>
        <p:spPr>
          <a:xfrm>
            <a:off x="176455" y="1138073"/>
            <a:ext cx="7415179" cy="5266481"/>
          </a:xfrm>
        </p:spPr>
        <p:txBody>
          <a:bodyPr>
            <a:normAutofit fontScale="92500"/>
          </a:bodyPr>
          <a:lstStyle/>
          <a:p>
            <a:pPr marL="0" indent="0">
              <a:buNone/>
            </a:pPr>
            <a:r>
              <a:rPr lang="en-US" sz="2400" b="1" dirty="0" smtClean="0"/>
              <a:t>The figure window must be set on top of all other windows.</a:t>
            </a:r>
          </a:p>
          <a:p>
            <a:pPr marL="0" indent="0">
              <a:buNone/>
            </a:pPr>
            <a:r>
              <a:rPr lang="en-US" altLang="zh-TW" sz="2400" dirty="0" smtClean="0"/>
              <a:t>Display the trajectory curve of the planet, </a:t>
            </a:r>
          </a:p>
          <a:p>
            <a:pPr marL="0" indent="0">
              <a:buNone/>
            </a:pPr>
            <a:r>
              <a:rPr lang="en-US" altLang="zh-TW" sz="2400" dirty="0" smtClean="0"/>
              <a:t>speed curve, and distance curve.</a:t>
            </a:r>
          </a:p>
          <a:p>
            <a:pPr marL="0" indent="0">
              <a:buNone/>
            </a:pPr>
            <a:r>
              <a:rPr lang="en-US" altLang="zh-TW" sz="2400" b="1" dirty="0" smtClean="0"/>
              <a:t>The </a:t>
            </a:r>
            <a:r>
              <a:rPr lang="en-US" altLang="zh-TW" sz="2400" b="1" dirty="0"/>
              <a:t>layout must be the same as the </a:t>
            </a:r>
            <a:r>
              <a:rPr lang="en-US" altLang="zh-TW" sz="2400" b="1" dirty="0" smtClean="0"/>
              <a:t>right figure.</a:t>
            </a:r>
          </a:p>
          <a:p>
            <a:pPr marL="0" indent="0">
              <a:buNone/>
            </a:pPr>
            <a:r>
              <a:rPr lang="en-US" altLang="zh-TW" sz="2400" dirty="0" smtClean="0"/>
              <a:t>The trajectory curve must be green.</a:t>
            </a:r>
          </a:p>
          <a:p>
            <a:pPr marL="0" indent="0">
              <a:buNone/>
            </a:pPr>
            <a:r>
              <a:rPr lang="en-US" altLang="zh-TW" sz="2400" dirty="0" smtClean="0"/>
              <a:t>The speed </a:t>
            </a:r>
            <a:r>
              <a:rPr lang="en-US" altLang="zh-TW" sz="2400" dirty="0"/>
              <a:t>curve must be </a:t>
            </a:r>
            <a:r>
              <a:rPr lang="en-US" altLang="zh-TW" sz="2400" dirty="0" smtClean="0"/>
              <a:t>blue.</a:t>
            </a:r>
          </a:p>
          <a:p>
            <a:pPr marL="0" indent="0">
              <a:buNone/>
            </a:pPr>
            <a:r>
              <a:rPr lang="en-US" altLang="zh-TW" sz="2400" dirty="0"/>
              <a:t>The </a:t>
            </a:r>
            <a:r>
              <a:rPr lang="en-US" altLang="zh-TW" sz="2400" dirty="0" smtClean="0"/>
              <a:t>distance </a:t>
            </a:r>
            <a:r>
              <a:rPr lang="en-US" altLang="zh-TW" sz="2400" dirty="0"/>
              <a:t>curve must be </a:t>
            </a:r>
            <a:r>
              <a:rPr lang="en-US" altLang="zh-TW" sz="2400" dirty="0" smtClean="0"/>
              <a:t>red.</a:t>
            </a:r>
            <a:endParaRPr lang="en-US" altLang="zh-TW" sz="2400" dirty="0"/>
          </a:p>
          <a:p>
            <a:pPr marL="0" indent="0">
              <a:buNone/>
            </a:pPr>
            <a:endParaRPr lang="en-US" altLang="zh-TW" sz="2400" dirty="0" smtClean="0"/>
          </a:p>
          <a:p>
            <a:r>
              <a:rPr lang="en-US" sz="2400" dirty="0"/>
              <a:t>Label the x-axis and y-axis properly</a:t>
            </a:r>
            <a:r>
              <a:rPr lang="en-US" sz="2400" dirty="0" smtClean="0"/>
              <a:t>.</a:t>
            </a:r>
            <a:endParaRPr lang="en-US" altLang="zh-TW" sz="2400" dirty="0"/>
          </a:p>
          <a:p>
            <a:r>
              <a:rPr lang="en-US" altLang="zh-TW" sz="2400" dirty="0"/>
              <a:t>Use the following labels</a:t>
            </a:r>
            <a:r>
              <a:rPr lang="en-US" altLang="zh-TW" sz="2400" dirty="0" smtClean="0"/>
              <a:t>:</a:t>
            </a:r>
            <a:endParaRPr lang="en-US" altLang="zh-TW" sz="2400" dirty="0"/>
          </a:p>
          <a:p>
            <a:r>
              <a:rPr lang="en-US" altLang="zh-TW" sz="2400" dirty="0"/>
              <a:t>Speed curve (km/s) and Distance (km</a:t>
            </a:r>
            <a:r>
              <a:rPr lang="en-US" altLang="zh-TW" sz="2400" dirty="0" smtClean="0"/>
              <a:t>)</a:t>
            </a:r>
            <a:endParaRPr lang="en-US" altLang="zh-TW" sz="2400" dirty="0"/>
          </a:p>
          <a:p>
            <a:r>
              <a:rPr lang="en-US" altLang="zh-TW" sz="2400" dirty="0"/>
              <a:t>The x-axis refers to the number of simulation time steps.</a:t>
            </a:r>
          </a:p>
          <a:p>
            <a:pPr marL="0" indent="0">
              <a:buNone/>
            </a:pPr>
            <a:endParaRPr lang="en-US" altLang="zh-TW" sz="2400" dirty="0"/>
          </a:p>
          <a:p>
            <a:pPr marL="0" indent="0">
              <a:buNone/>
            </a:pPr>
            <a:endParaRPr lang="en-US" altLang="zh-TW" sz="2400" dirty="0" smtClean="0"/>
          </a:p>
          <a:p>
            <a:pPr marL="0" indent="0">
              <a:buNone/>
            </a:pPr>
            <a:endParaRPr lang="en-US" altLang="zh-TW" sz="2400" dirty="0"/>
          </a:p>
          <a:p>
            <a:pPr marL="0" indent="0">
              <a:buNone/>
            </a:pPr>
            <a:endParaRPr lang="en-US" altLang="zh-TW" sz="2400" dirty="0" smtClean="0"/>
          </a:p>
          <a:p>
            <a:pPr marL="0" indent="0">
              <a:buNone/>
            </a:pPr>
            <a:endParaRPr lang="zh-TW" altLang="en-US" sz="2400" dirty="0"/>
          </a:p>
        </p:txBody>
      </p:sp>
      <p:sp>
        <p:nvSpPr>
          <p:cNvPr id="17" name="Slide Number Placeholder 16"/>
          <p:cNvSpPr>
            <a:spLocks noGrp="1"/>
          </p:cNvSpPr>
          <p:nvPr>
            <p:ph type="sldNum" sz="quarter" idx="12"/>
          </p:nvPr>
        </p:nvSpPr>
        <p:spPr>
          <a:xfrm>
            <a:off x="9448800" y="6556140"/>
            <a:ext cx="2743200" cy="365125"/>
          </a:xfrm>
        </p:spPr>
        <p:txBody>
          <a:bodyPr/>
          <a:lstStyle/>
          <a:p>
            <a:fld id="{40DE4E08-6C90-446D-89F5-3B3453EADC24}" type="slidenum">
              <a:rPr lang="en-US" smtClean="0"/>
              <a:t>28</a:t>
            </a:fld>
            <a:endParaRPr lang="en-US" dirty="0"/>
          </a:p>
        </p:txBody>
      </p:sp>
      <p:sp>
        <p:nvSpPr>
          <p:cNvPr id="3" name="Rectangle 2"/>
          <p:cNvSpPr/>
          <p:nvPr/>
        </p:nvSpPr>
        <p:spPr>
          <a:xfrm>
            <a:off x="10199636" y="5807005"/>
            <a:ext cx="1589538" cy="369332"/>
          </a:xfrm>
          <a:prstGeom prst="rect">
            <a:avLst/>
          </a:prstGeom>
        </p:spPr>
        <p:txBody>
          <a:bodyPr wrap="none">
            <a:spAutoFit/>
          </a:bodyPr>
          <a:lstStyle/>
          <a:p>
            <a:r>
              <a:rPr lang="en-US" altLang="zh-TW" b="1" dirty="0"/>
              <a:t>distance figure</a:t>
            </a:r>
            <a:endParaRPr lang="en-US" b="1" dirty="0"/>
          </a:p>
        </p:txBody>
      </p:sp>
      <p:sp>
        <p:nvSpPr>
          <p:cNvPr id="12" name="Rectangle 11"/>
          <p:cNvSpPr/>
          <p:nvPr/>
        </p:nvSpPr>
        <p:spPr>
          <a:xfrm>
            <a:off x="10303831" y="1613366"/>
            <a:ext cx="1381147" cy="369332"/>
          </a:xfrm>
          <a:prstGeom prst="rect">
            <a:avLst/>
          </a:prstGeom>
        </p:spPr>
        <p:txBody>
          <a:bodyPr wrap="none">
            <a:spAutoFit/>
          </a:bodyPr>
          <a:lstStyle/>
          <a:p>
            <a:r>
              <a:rPr lang="en-US" altLang="zh-TW" b="1" dirty="0" smtClean="0"/>
              <a:t>Speed </a:t>
            </a:r>
            <a:r>
              <a:rPr lang="en-US" altLang="zh-TW" b="1" dirty="0"/>
              <a:t>figure</a:t>
            </a:r>
            <a:endParaRPr lang="en-US" b="1" dirty="0"/>
          </a:p>
        </p:txBody>
      </p:sp>
      <p:pic>
        <p:nvPicPr>
          <p:cNvPr id="4" name="Picture 3"/>
          <p:cNvPicPr>
            <a:picLocks noChangeAspect="1"/>
          </p:cNvPicPr>
          <p:nvPr/>
        </p:nvPicPr>
        <p:blipFill rotWithShape="1">
          <a:blip r:embed="rId2"/>
          <a:srcRect l="9613" t="10688" r="7936" b="8107"/>
          <a:stretch/>
        </p:blipFill>
        <p:spPr>
          <a:xfrm>
            <a:off x="6083701" y="2065492"/>
            <a:ext cx="6108299" cy="3624108"/>
          </a:xfrm>
          <a:prstGeom prst="rect">
            <a:avLst/>
          </a:prstGeom>
        </p:spPr>
      </p:pic>
      <p:sp>
        <p:nvSpPr>
          <p:cNvPr id="13" name="Rectangle 12"/>
          <p:cNvSpPr/>
          <p:nvPr/>
        </p:nvSpPr>
        <p:spPr>
          <a:xfrm>
            <a:off x="7021061" y="1696160"/>
            <a:ext cx="1141146" cy="369332"/>
          </a:xfrm>
          <a:prstGeom prst="rect">
            <a:avLst/>
          </a:prstGeom>
        </p:spPr>
        <p:txBody>
          <a:bodyPr wrap="none">
            <a:spAutoFit/>
          </a:bodyPr>
          <a:lstStyle/>
          <a:p>
            <a:r>
              <a:rPr lang="en-US" altLang="zh-TW" b="1" dirty="0" smtClean="0"/>
              <a:t>Trajectory</a:t>
            </a:r>
            <a:endParaRPr lang="en-US" b="1" dirty="0"/>
          </a:p>
        </p:txBody>
      </p:sp>
    </p:spTree>
    <p:extLst>
      <p:ext uri="{BB962C8B-B14F-4D97-AF65-F5344CB8AC3E}">
        <p14:creationId xmlns:p14="http://schemas.microsoft.com/office/powerpoint/2010/main" val="39358062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38000" t="14222" r="14875" b="15556"/>
          <a:stretch/>
        </p:blipFill>
        <p:spPr>
          <a:xfrm>
            <a:off x="1543049" y="95250"/>
            <a:ext cx="7931853" cy="6648450"/>
          </a:xfrm>
          <a:prstGeom prst="rect">
            <a:avLst/>
          </a:prstGeom>
        </p:spPr>
      </p:pic>
      <p:sp>
        <p:nvSpPr>
          <p:cNvPr id="14" name="Rectangle 13"/>
          <p:cNvSpPr/>
          <p:nvPr/>
        </p:nvSpPr>
        <p:spPr>
          <a:xfrm>
            <a:off x="9495067" y="3940105"/>
            <a:ext cx="1752146" cy="400110"/>
          </a:xfrm>
          <a:prstGeom prst="rect">
            <a:avLst/>
          </a:prstGeom>
        </p:spPr>
        <p:txBody>
          <a:bodyPr wrap="none">
            <a:spAutoFit/>
          </a:bodyPr>
          <a:lstStyle/>
          <a:p>
            <a:r>
              <a:rPr lang="en-US" altLang="zh-TW" sz="2000" b="1" dirty="0"/>
              <a:t>distance figure</a:t>
            </a:r>
            <a:endParaRPr lang="en-US" sz="2000" b="1" dirty="0"/>
          </a:p>
        </p:txBody>
      </p:sp>
      <p:sp>
        <p:nvSpPr>
          <p:cNvPr id="15" name="Rectangle 14"/>
          <p:cNvSpPr/>
          <p:nvPr/>
        </p:nvSpPr>
        <p:spPr>
          <a:xfrm>
            <a:off x="9495067" y="356066"/>
            <a:ext cx="1521891" cy="400110"/>
          </a:xfrm>
          <a:prstGeom prst="rect">
            <a:avLst/>
          </a:prstGeom>
        </p:spPr>
        <p:txBody>
          <a:bodyPr wrap="none">
            <a:spAutoFit/>
          </a:bodyPr>
          <a:lstStyle/>
          <a:p>
            <a:r>
              <a:rPr lang="en-US" altLang="zh-TW" sz="2000" b="1" dirty="0" smtClean="0"/>
              <a:t>Speed </a:t>
            </a:r>
            <a:r>
              <a:rPr lang="en-US" altLang="zh-TW" sz="2000" b="1" dirty="0"/>
              <a:t>figure</a:t>
            </a:r>
            <a:endParaRPr lang="en-US" sz="2000" b="1" dirty="0"/>
          </a:p>
        </p:txBody>
      </p:sp>
      <p:sp>
        <p:nvSpPr>
          <p:cNvPr id="16" name="Rectangle 15"/>
          <p:cNvSpPr/>
          <p:nvPr/>
        </p:nvSpPr>
        <p:spPr>
          <a:xfrm>
            <a:off x="2944361" y="877010"/>
            <a:ext cx="1251368" cy="400110"/>
          </a:xfrm>
          <a:prstGeom prst="rect">
            <a:avLst/>
          </a:prstGeom>
        </p:spPr>
        <p:txBody>
          <a:bodyPr wrap="none">
            <a:spAutoFit/>
          </a:bodyPr>
          <a:lstStyle/>
          <a:p>
            <a:r>
              <a:rPr lang="en-US" altLang="zh-TW" sz="2000" b="1" dirty="0" smtClean="0"/>
              <a:t>Trajectory</a:t>
            </a:r>
            <a:endParaRPr lang="en-US" sz="2000" b="1" dirty="0"/>
          </a:p>
        </p:txBody>
      </p:sp>
      <p:sp>
        <p:nvSpPr>
          <p:cNvPr id="2" name="Slide Number Placeholder 1"/>
          <p:cNvSpPr>
            <a:spLocks noGrp="1"/>
          </p:cNvSpPr>
          <p:nvPr>
            <p:ph type="sldNum" sz="quarter" idx="12"/>
          </p:nvPr>
        </p:nvSpPr>
        <p:spPr/>
        <p:txBody>
          <a:bodyPr/>
          <a:lstStyle/>
          <a:p>
            <a:fld id="{40DE4E08-6C90-446D-89F5-3B3453EADC24}" type="slidenum">
              <a:rPr lang="en-US" smtClean="0"/>
              <a:t>29</a:t>
            </a:fld>
            <a:endParaRPr lang="en-US"/>
          </a:p>
        </p:txBody>
      </p:sp>
    </p:spTree>
    <p:extLst>
      <p:ext uri="{BB962C8B-B14F-4D97-AF65-F5344CB8AC3E}">
        <p14:creationId xmlns:p14="http://schemas.microsoft.com/office/powerpoint/2010/main" val="1053463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
        <p:nvSpPr>
          <p:cNvPr id="4" name="Slide Number Placeholder 3"/>
          <p:cNvSpPr>
            <a:spLocks noGrp="1"/>
          </p:cNvSpPr>
          <p:nvPr>
            <p:ph type="sldNum" sz="quarter" idx="12"/>
          </p:nvPr>
        </p:nvSpPr>
        <p:spPr/>
        <p:txBody>
          <a:bodyPr/>
          <a:lstStyle/>
          <a:p>
            <a:fld id="{40DE4E08-6C90-446D-89F5-3B3453EADC24}" type="slidenum">
              <a:rPr lang="en-US" smtClean="0"/>
              <a:t>3</a:t>
            </a:fld>
            <a:endParaRPr lang="en-US"/>
          </a:p>
        </p:txBody>
      </p:sp>
    </p:spTree>
    <p:extLst>
      <p:ext uri="{BB962C8B-B14F-4D97-AF65-F5344CB8AC3E}">
        <p14:creationId xmlns:p14="http://schemas.microsoft.com/office/powerpoint/2010/main" val="2977554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950" y="1317625"/>
            <a:ext cx="3067050" cy="930275"/>
          </a:xfrm>
        </p:spPr>
        <p:txBody>
          <a:bodyPr>
            <a:noAutofit/>
          </a:bodyPr>
          <a:lstStyle/>
          <a:p>
            <a:r>
              <a:rPr lang="en-US" sz="3600" dirty="0" smtClean="0"/>
              <a:t>Play to see the animation</a:t>
            </a:r>
            <a:endParaRPr lang="en-US" sz="3600" dirty="0"/>
          </a:p>
        </p:txBody>
      </p:sp>
      <p:pic>
        <p:nvPicPr>
          <p:cNvPr id="4" name="plan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9217" t="26742" r="30462" b="27353"/>
          <a:stretch/>
        </p:blipFill>
        <p:spPr>
          <a:xfrm>
            <a:off x="381544" y="0"/>
            <a:ext cx="8151222" cy="6941504"/>
          </a:xfrm>
          <a:prstGeom prst="rect">
            <a:avLst/>
          </a:prstGeom>
        </p:spPr>
      </p:pic>
      <p:sp>
        <p:nvSpPr>
          <p:cNvPr id="3" name="Slide Number Placeholder 2"/>
          <p:cNvSpPr>
            <a:spLocks noGrp="1"/>
          </p:cNvSpPr>
          <p:nvPr>
            <p:ph type="sldNum" sz="quarter" idx="12"/>
          </p:nvPr>
        </p:nvSpPr>
        <p:spPr/>
        <p:txBody>
          <a:bodyPr/>
          <a:lstStyle/>
          <a:p>
            <a:fld id="{40DE4E08-6C90-446D-89F5-3B3453EADC24}" type="slidenum">
              <a:rPr lang="en-US" smtClean="0"/>
              <a:t>30</a:t>
            </a:fld>
            <a:endParaRPr lang="en-US"/>
          </a:p>
        </p:txBody>
      </p:sp>
    </p:spTree>
    <p:extLst>
      <p:ext uri="{BB962C8B-B14F-4D97-AF65-F5344CB8AC3E}">
        <p14:creationId xmlns:p14="http://schemas.microsoft.com/office/powerpoint/2010/main" val="41781760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a:t>Problem </a:t>
            </a:r>
            <a:r>
              <a:rPr lang="en-US" sz="4000" dirty="0" smtClean="0"/>
              <a:t>2.3. Marking Scheme (20%)</a:t>
            </a:r>
            <a:endParaRPr lang="en-US" sz="4000" dirty="0"/>
          </a:p>
        </p:txBody>
      </p:sp>
      <p:sp>
        <p:nvSpPr>
          <p:cNvPr id="6" name="內容版面配置區 2"/>
          <p:cNvSpPr>
            <a:spLocks noGrp="1"/>
          </p:cNvSpPr>
          <p:nvPr>
            <p:ph idx="1"/>
          </p:nvPr>
        </p:nvSpPr>
        <p:spPr>
          <a:xfrm>
            <a:off x="243816" y="992778"/>
            <a:ext cx="11782425" cy="5683794"/>
          </a:xfrm>
        </p:spPr>
        <p:txBody>
          <a:bodyPr>
            <a:normAutofit lnSpcReduction="10000"/>
          </a:bodyPr>
          <a:lstStyle/>
          <a:p>
            <a:pPr marL="514350" indent="-514350">
              <a:buFont typeface="+mj-lt"/>
              <a:buAutoNum type="arabicPeriod"/>
            </a:pPr>
            <a:r>
              <a:rPr lang="en-US" altLang="zh-TW" dirty="0" smtClean="0"/>
              <a:t>[1%] Press ‘q’ to show student ID and name. Then quit the program. You must implement this and otherwise your score is zero.</a:t>
            </a:r>
          </a:p>
          <a:p>
            <a:pPr marL="514350" indent="-514350">
              <a:buFont typeface="+mj-lt"/>
              <a:buAutoNum type="arabicPeriod"/>
            </a:pPr>
            <a:r>
              <a:rPr lang="en-US" altLang="zh-TW" dirty="0" smtClean="0"/>
              <a:t>[5%] The layout is correct. The animation is correct in the trajectory, speed, and distance figures. </a:t>
            </a:r>
          </a:p>
          <a:p>
            <a:pPr marL="514350" indent="-514350">
              <a:buFont typeface="+mj-lt"/>
              <a:buAutoNum type="arabicPeriod"/>
            </a:pPr>
            <a:r>
              <a:rPr lang="en-US" altLang="zh-TW" dirty="0" smtClean="0"/>
              <a:t>[2%] Press ‘m’ </a:t>
            </a:r>
            <a:r>
              <a:rPr lang="en-US" altLang="zh-TW" dirty="0"/>
              <a:t>to </a:t>
            </a:r>
            <a:r>
              <a:rPr lang="en-US" altLang="zh-TW" dirty="0" smtClean="0"/>
              <a:t>increase </a:t>
            </a:r>
            <a:r>
              <a:rPr lang="en-US" altLang="zh-TW" dirty="0"/>
              <a:t>M </a:t>
            </a:r>
            <a:r>
              <a:rPr lang="en-US" altLang="zh-TW" dirty="0" smtClean="0"/>
              <a:t>by 100. Here, M &lt;= 4000. The animation is correct.</a:t>
            </a:r>
            <a:endParaRPr lang="en-US" altLang="zh-TW" dirty="0"/>
          </a:p>
          <a:p>
            <a:pPr marL="514350" indent="-514350">
              <a:buFont typeface="+mj-lt"/>
              <a:buAutoNum type="arabicPeriod"/>
            </a:pPr>
            <a:r>
              <a:rPr lang="en-US" altLang="zh-TW" dirty="0" smtClean="0"/>
              <a:t>[2%] Press ‘k’ to increase N by 1. Here, N &lt;= </a:t>
            </a:r>
            <a:r>
              <a:rPr lang="en-US" altLang="zh-TW" dirty="0"/>
              <a:t>10. The animation is correct.</a:t>
            </a:r>
            <a:endParaRPr lang="en-US" altLang="zh-TW" dirty="0" smtClean="0"/>
          </a:p>
          <a:p>
            <a:pPr marL="514350" indent="-514350">
              <a:buFont typeface="+mj-lt"/>
              <a:buAutoNum type="arabicPeriod"/>
            </a:pPr>
            <a:r>
              <a:rPr lang="en-US" altLang="zh-TW" dirty="0" smtClean="0"/>
              <a:t>[2%] Show N and M as the title of the figure</a:t>
            </a:r>
            <a:r>
              <a:rPr lang="en-US" altLang="zh-TW" dirty="0"/>
              <a:t>. </a:t>
            </a:r>
            <a:endParaRPr lang="en-US" altLang="zh-TW" dirty="0" smtClean="0"/>
          </a:p>
          <a:p>
            <a:pPr marL="514350" indent="-514350">
              <a:buFont typeface="+mj-lt"/>
              <a:buAutoNum type="arabicPeriod"/>
            </a:pPr>
            <a:r>
              <a:rPr lang="en-US" altLang="zh-TW" dirty="0" smtClean="0"/>
              <a:t>[2%] Press ‘s’ to stop or resume the simulation at any time. The result is correct.</a:t>
            </a:r>
          </a:p>
          <a:p>
            <a:pPr marL="514350" indent="-514350">
              <a:buFont typeface="+mj-lt"/>
              <a:buAutoNum type="arabicPeriod"/>
            </a:pPr>
            <a:r>
              <a:rPr lang="en-US" altLang="zh-TW" dirty="0" smtClean="0"/>
              <a:t>[2%] Show the total travel distance as the title of the distance figure. </a:t>
            </a:r>
          </a:p>
          <a:p>
            <a:pPr marL="514350" indent="-514350">
              <a:buFont typeface="+mj-lt"/>
              <a:buAutoNum type="arabicPeriod"/>
            </a:pPr>
            <a:r>
              <a:rPr lang="en-US" altLang="zh-TW" dirty="0" smtClean="0"/>
              <a:t>[2%] Show </a:t>
            </a:r>
            <a:r>
              <a:rPr lang="en-US" altLang="zh-TW" dirty="0"/>
              <a:t>the </a:t>
            </a:r>
            <a:r>
              <a:rPr lang="en-US" altLang="zh-TW" dirty="0" smtClean="0"/>
              <a:t>average speed </a:t>
            </a:r>
            <a:r>
              <a:rPr lang="en-US" altLang="zh-TW" dirty="0"/>
              <a:t>as the title of the </a:t>
            </a:r>
            <a:r>
              <a:rPr lang="en-US" altLang="zh-TW" dirty="0" smtClean="0"/>
              <a:t>speed </a:t>
            </a:r>
            <a:r>
              <a:rPr lang="en-US" altLang="zh-TW" dirty="0"/>
              <a:t>figure</a:t>
            </a:r>
            <a:r>
              <a:rPr lang="en-US" altLang="zh-TW" dirty="0" smtClean="0"/>
              <a:t>. </a:t>
            </a:r>
          </a:p>
          <a:p>
            <a:pPr marL="514350" indent="-514350">
              <a:buFont typeface="+mj-lt"/>
              <a:buAutoNum type="arabicPeriod"/>
            </a:pPr>
            <a:r>
              <a:rPr lang="en-US" altLang="zh-TW" dirty="0" smtClean="0"/>
              <a:t>[2%] Press ‘r’ to reset at any time. The result is correct.</a:t>
            </a:r>
          </a:p>
          <a:p>
            <a:pPr marL="514350" indent="-514350">
              <a:buFont typeface="+mj-lt"/>
              <a:buAutoNum type="arabicPeriod"/>
            </a:pPr>
            <a:endParaRPr lang="en-US" altLang="zh-TW" dirty="0"/>
          </a:p>
          <a:p>
            <a:pPr marL="514350" indent="-514350">
              <a:buFont typeface="+mj-lt"/>
              <a:buAutoNum type="arabicPeriod"/>
            </a:pPr>
            <a:endParaRPr lang="en-US" altLang="zh-TW" dirty="0" smtClean="0"/>
          </a:p>
          <a:p>
            <a:pPr marL="0" indent="0">
              <a:buNone/>
            </a:pPr>
            <a:endParaRPr lang="zh-TW" altLang="en-US" dirty="0"/>
          </a:p>
        </p:txBody>
      </p:sp>
      <p:sp>
        <p:nvSpPr>
          <p:cNvPr id="3" name="Slide Number Placeholder 2"/>
          <p:cNvSpPr>
            <a:spLocks noGrp="1"/>
          </p:cNvSpPr>
          <p:nvPr>
            <p:ph type="sldNum" sz="quarter" idx="12"/>
          </p:nvPr>
        </p:nvSpPr>
        <p:spPr/>
        <p:txBody>
          <a:bodyPr/>
          <a:lstStyle/>
          <a:p>
            <a:fld id="{40DE4E08-6C90-446D-89F5-3B3453EADC24}" type="slidenum">
              <a:rPr lang="en-US" smtClean="0"/>
              <a:t>31</a:t>
            </a:fld>
            <a:endParaRPr lang="en-US"/>
          </a:p>
        </p:txBody>
      </p:sp>
    </p:spTree>
    <p:extLst>
      <p:ext uri="{BB962C8B-B14F-4D97-AF65-F5344CB8AC3E}">
        <p14:creationId xmlns:p14="http://schemas.microsoft.com/office/powerpoint/2010/main" val="7468333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32</a:t>
            </a:fld>
            <a:endParaRPr lang="en-US"/>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mat_exam_02_student_ID. For example, if your ID is 12345678, the folder name is mat_exam_02_12345678.</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ex02_X_yourStudentID.m,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ex02_3_12345678.m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
        <p:nvSpPr>
          <p:cNvPr id="4" name="Slide Number Placeholder 3"/>
          <p:cNvSpPr>
            <a:spLocks noGrp="1"/>
          </p:cNvSpPr>
          <p:nvPr>
            <p:ph type="sldNum" sz="quarter" idx="12"/>
          </p:nvPr>
        </p:nvSpPr>
        <p:spPr/>
        <p:txBody>
          <a:bodyPr/>
          <a:lstStyle/>
          <a:p>
            <a:fld id="{40DE4E08-6C90-446D-89F5-3B3453EADC24}" type="slidenum">
              <a:rPr lang="en-US" smtClean="0"/>
              <a:t>4</a:t>
            </a:fld>
            <a:endParaRPr lang="en-US"/>
          </a:p>
        </p:txBody>
      </p:sp>
    </p:spTree>
    <p:extLst>
      <p:ext uri="{BB962C8B-B14F-4D97-AF65-F5344CB8AC3E}">
        <p14:creationId xmlns:p14="http://schemas.microsoft.com/office/powerpoint/2010/main" val="156358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Final Exam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5</a:t>
            </a:fld>
            <a:endParaRPr lang="en-US"/>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a:t>('Exam Problem </a:t>
            </a:r>
            <a:r>
              <a:rPr lang="en-US" dirty="0" smtClean="0"/>
              <a:t>2.1</a:t>
            </a:r>
            <a:r>
              <a:rPr lang="en-US" dirty="0"/>
              <a:t>') 	% show </a:t>
            </a:r>
            <a:r>
              <a:rPr lang="en-US" dirty="0" smtClean="0"/>
              <a:t>Exam </a:t>
            </a:r>
            <a:r>
              <a:rPr lang="en-US" dirty="0"/>
              <a:t>Problem </a:t>
            </a:r>
            <a:r>
              <a:rPr lang="en-US" dirty="0" smtClean="0"/>
              <a:t>2.1</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6</a:t>
            </a:fld>
            <a:endParaRPr lang="en-US"/>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963"/>
            <a:ext cx="12192000" cy="1325563"/>
          </a:xfrm>
        </p:spPr>
        <p:txBody>
          <a:bodyPr/>
          <a:lstStyle/>
          <a:p>
            <a:r>
              <a:rPr lang="en-US" dirty="0" smtClean="0"/>
              <a:t>(50%) Problem 2.1. Probability density function</a:t>
            </a:r>
            <a:endParaRPr lang="en-US" dirty="0"/>
          </a:p>
        </p:txBody>
      </p:sp>
      <p:sp>
        <p:nvSpPr>
          <p:cNvPr id="3" name="Content Placeholder 2"/>
          <p:cNvSpPr>
            <a:spLocks noGrp="1"/>
          </p:cNvSpPr>
          <p:nvPr>
            <p:ph idx="1"/>
          </p:nvPr>
        </p:nvSpPr>
        <p:spPr>
          <a:xfrm>
            <a:off x="838200" y="962720"/>
            <a:ext cx="10515600" cy="5742879"/>
          </a:xfrm>
        </p:spPr>
        <p:txBody>
          <a:bodyPr>
            <a:normAutofit/>
          </a:bodyPr>
          <a:lstStyle/>
          <a:p>
            <a:pPr marL="0" indent="0">
              <a:buNone/>
            </a:pPr>
            <a:r>
              <a:rPr lang="en-US" altLang="zh-TW" dirty="0"/>
              <a:t>Assume that Y is generated randomly in a uniform manner inside </a:t>
            </a:r>
            <a:r>
              <a:rPr lang="en-US" altLang="zh-TW" dirty="0" smtClean="0"/>
              <a:t>(0,1).</a:t>
            </a:r>
            <a:endParaRPr lang="en-US" altLang="zh-TW" dirty="0"/>
          </a:p>
          <a:p>
            <a:pPr marL="0" indent="0">
              <a:buNone/>
            </a:pPr>
            <a:r>
              <a:rPr lang="en-US" altLang="zh-TW" dirty="0" smtClean="0"/>
              <a:t>We have </a:t>
            </a:r>
          </a:p>
          <a:p>
            <a:pPr marL="0" indent="0">
              <a:buNone/>
            </a:pPr>
            <a:r>
              <a:rPr lang="en-US" altLang="zh-TW" dirty="0" smtClean="0"/>
              <a:t>X1 </a:t>
            </a:r>
            <a:r>
              <a:rPr lang="en-US" altLang="zh-TW" dirty="0"/>
              <a:t>= </a:t>
            </a:r>
            <a:r>
              <a:rPr lang="en-US" altLang="zh-TW" dirty="0" smtClean="0"/>
              <a:t>F1(Y</a:t>
            </a:r>
            <a:r>
              <a:rPr lang="en-US" altLang="zh-TW" dirty="0"/>
              <a:t>) = </a:t>
            </a:r>
            <a:r>
              <a:rPr lang="en-US" altLang="zh-TW" dirty="0" smtClean="0"/>
              <a:t>b/a * cos (</a:t>
            </a:r>
            <a:r>
              <a:rPr lang="en-US" altLang="zh-TW" dirty="0" smtClean="0">
                <a:sym typeface="Symbol" panose="05050102010706020507" pitchFamily="18" charset="2"/>
              </a:rPr>
              <a:t> a *  * </a:t>
            </a:r>
            <a:r>
              <a:rPr lang="en-US" altLang="zh-TW" dirty="0" smtClean="0"/>
              <a:t>Y</a:t>
            </a:r>
            <a:r>
              <a:rPr lang="en-US" altLang="zh-TW" baseline="30000" dirty="0" smtClean="0"/>
              <a:t> 2 </a:t>
            </a:r>
            <a:r>
              <a:rPr lang="en-US" altLang="zh-TW" dirty="0" smtClean="0">
                <a:sym typeface="Symbol" panose="05050102010706020507" pitchFamily="18" charset="2"/>
              </a:rPr>
              <a:t>/2</a:t>
            </a:r>
            <a:r>
              <a:rPr lang="en-US" altLang="zh-TW" dirty="0" smtClean="0"/>
              <a:t>) </a:t>
            </a:r>
          </a:p>
          <a:p>
            <a:pPr marL="0" indent="0">
              <a:buNone/>
            </a:pPr>
            <a:r>
              <a:rPr lang="en-US" altLang="zh-TW" dirty="0" smtClean="0"/>
              <a:t>X2 = F2(Y</a:t>
            </a:r>
            <a:r>
              <a:rPr lang="en-US" altLang="zh-TW" dirty="0"/>
              <a:t>) = </a:t>
            </a:r>
            <a:r>
              <a:rPr lang="en-US" altLang="zh-TW" dirty="0" smtClean="0"/>
              <a:t>b –  a * cos </a:t>
            </a:r>
            <a:r>
              <a:rPr lang="en-US" altLang="zh-TW" dirty="0"/>
              <a:t>(</a:t>
            </a:r>
            <a:r>
              <a:rPr lang="en-US" altLang="zh-TW" dirty="0">
                <a:sym typeface="Symbol" panose="05050102010706020507" pitchFamily="18" charset="2"/>
              </a:rPr>
              <a:t> </a:t>
            </a:r>
            <a:r>
              <a:rPr lang="en-US" altLang="zh-TW" dirty="0" smtClean="0">
                <a:sym typeface="Symbol" panose="05050102010706020507" pitchFamily="18" charset="2"/>
              </a:rPr>
              <a:t>a * </a:t>
            </a:r>
            <a:r>
              <a:rPr lang="en-US" altLang="zh-TW" dirty="0" smtClean="0"/>
              <a:t>Y</a:t>
            </a:r>
            <a:r>
              <a:rPr lang="en-US" altLang="zh-TW" baseline="30000" dirty="0" smtClean="0"/>
              <a:t> </a:t>
            </a:r>
            <a:r>
              <a:rPr lang="en-US" altLang="zh-TW" baseline="30000" dirty="0"/>
              <a:t>2 </a:t>
            </a:r>
            <a:r>
              <a:rPr lang="en-US" altLang="zh-TW" dirty="0">
                <a:sym typeface="Symbol" panose="05050102010706020507" pitchFamily="18" charset="2"/>
              </a:rPr>
              <a:t>/2</a:t>
            </a:r>
            <a:r>
              <a:rPr lang="en-US" altLang="zh-TW" dirty="0"/>
              <a:t>) </a:t>
            </a:r>
            <a:endParaRPr lang="en-US" altLang="zh-TW" dirty="0" smtClean="0"/>
          </a:p>
          <a:p>
            <a:pPr marL="0" indent="0">
              <a:buNone/>
            </a:pPr>
            <a:r>
              <a:rPr lang="en-US" altLang="zh-TW" dirty="0" smtClean="0"/>
              <a:t>Initially, a = 0.3 and b = 0.2.  a must be inside [0.1, 1.0].</a:t>
            </a:r>
          </a:p>
          <a:p>
            <a:pPr marL="0" indent="0">
              <a:buNone/>
            </a:pPr>
            <a:endParaRPr lang="en-US" altLang="zh-TW" dirty="0" smtClean="0"/>
          </a:p>
          <a:p>
            <a:pPr marL="0" indent="0">
              <a:buNone/>
            </a:pPr>
            <a:r>
              <a:rPr lang="en-US" altLang="zh-TW" dirty="0" smtClean="0"/>
              <a:t>Use </a:t>
            </a:r>
            <a:r>
              <a:rPr lang="en-US" dirty="0" err="1" smtClean="0"/>
              <a:t>LineWidth</a:t>
            </a:r>
            <a:r>
              <a:rPr lang="en-US" dirty="0" smtClean="0"/>
              <a:t> = 3. And set(</a:t>
            </a:r>
            <a:r>
              <a:rPr lang="en-US" dirty="0" err="1" smtClean="0"/>
              <a:t>gca</a:t>
            </a:r>
            <a:r>
              <a:rPr lang="en-US" dirty="0"/>
              <a:t>, 'Fontsize',15</a:t>
            </a:r>
            <a:r>
              <a:rPr lang="en-US" dirty="0" smtClean="0"/>
              <a:t>).</a:t>
            </a:r>
            <a:endParaRPr lang="en-US" altLang="zh-TW" dirty="0" smtClean="0"/>
          </a:p>
          <a:p>
            <a:pPr marL="0" indent="0">
              <a:buNone/>
            </a:pPr>
            <a:endParaRPr lang="en-US" altLang="zh-TW" dirty="0" smtClean="0"/>
          </a:p>
          <a:p>
            <a:pPr marL="0" indent="0">
              <a:buNone/>
            </a:pPr>
            <a:r>
              <a:rPr lang="en-US" altLang="zh-TW" dirty="0" smtClean="0"/>
              <a:t>Use a callback function to handle the key events.</a:t>
            </a:r>
          </a:p>
          <a:p>
            <a:pPr marL="0" indent="0">
              <a:buNone/>
            </a:pPr>
            <a:r>
              <a:rPr lang="en-US" altLang="zh-TW" dirty="0" smtClean="0"/>
              <a:t>‘1’: decrease a by 0.1.</a:t>
            </a:r>
          </a:p>
          <a:p>
            <a:pPr marL="0" indent="0">
              <a:buNone/>
            </a:pPr>
            <a:r>
              <a:rPr lang="en-US" altLang="zh-TW" dirty="0" smtClean="0"/>
              <a:t>‘2’: increase </a:t>
            </a:r>
            <a:r>
              <a:rPr lang="en-US" altLang="zh-TW" dirty="0"/>
              <a:t>a by </a:t>
            </a:r>
            <a:r>
              <a:rPr lang="en-US" altLang="zh-TW" dirty="0" smtClean="0"/>
              <a:t>0.1.</a:t>
            </a:r>
            <a:endParaRPr lang="en-US" altLang="zh-TW" dirty="0"/>
          </a:p>
          <a:p>
            <a:pPr marL="0" indent="0">
              <a:buNone/>
            </a:pPr>
            <a:endParaRPr lang="en-US" altLang="zh-TW"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7</a:t>
            </a:fld>
            <a:endParaRPr lang="en-US"/>
          </a:p>
        </p:txBody>
      </p:sp>
    </p:spTree>
    <p:extLst>
      <p:ext uri="{BB962C8B-B14F-4D97-AF65-F5344CB8AC3E}">
        <p14:creationId xmlns:p14="http://schemas.microsoft.com/office/powerpoint/2010/main" val="3396003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Problem 2.1. Tasks</a:t>
            </a:r>
            <a:endParaRPr lang="en-US" dirty="0"/>
          </a:p>
        </p:txBody>
      </p:sp>
      <p:sp>
        <p:nvSpPr>
          <p:cNvPr id="3" name="Content Placeholder 2"/>
          <p:cNvSpPr>
            <a:spLocks noGrp="1"/>
          </p:cNvSpPr>
          <p:nvPr>
            <p:ph idx="1"/>
          </p:nvPr>
        </p:nvSpPr>
        <p:spPr>
          <a:xfrm>
            <a:off x="838200" y="906112"/>
            <a:ext cx="10515600" cy="5742879"/>
          </a:xfrm>
        </p:spPr>
        <p:txBody>
          <a:bodyPr>
            <a:normAutofit fontScale="92500" lnSpcReduction="10000"/>
          </a:bodyPr>
          <a:lstStyle/>
          <a:p>
            <a:pPr marL="514350" indent="-514350">
              <a:buFont typeface="+mj-lt"/>
              <a:buAutoNum type="arabicPeriod"/>
            </a:pPr>
            <a:r>
              <a:rPr lang="en-US" altLang="zh-TW" dirty="0" smtClean="0"/>
              <a:t>Press ‘q’ to show your name and ID on the console window. </a:t>
            </a:r>
            <a:r>
              <a:rPr lang="en-US" altLang="zh-TW" dirty="0"/>
              <a:t>T</a:t>
            </a:r>
            <a:r>
              <a:rPr lang="en-US" altLang="zh-TW" dirty="0" smtClean="0"/>
              <a:t>hen quit the program.</a:t>
            </a:r>
          </a:p>
          <a:p>
            <a:pPr marL="514350" indent="-514350">
              <a:buFont typeface="+mj-lt"/>
              <a:buAutoNum type="arabicPeriod"/>
            </a:pPr>
            <a:r>
              <a:rPr lang="en-US" altLang="zh-TW" dirty="0" smtClean="0"/>
              <a:t>Clear </a:t>
            </a:r>
            <a:r>
              <a:rPr lang="en-US" altLang="zh-TW" dirty="0"/>
              <a:t>the figure(s</a:t>
            </a:r>
            <a:r>
              <a:rPr lang="en-US" altLang="zh-TW" dirty="0" smtClean="0"/>
              <a:t>). Use a 1x2 grid to draw figures.</a:t>
            </a:r>
          </a:p>
          <a:p>
            <a:pPr marL="514350" indent="-514350">
              <a:buFont typeface="+mj-lt"/>
              <a:buAutoNum type="arabicPeriod"/>
            </a:pPr>
            <a:r>
              <a:rPr lang="en-US" altLang="zh-TW" dirty="0"/>
              <a:t>Randomly generate n samples of </a:t>
            </a:r>
            <a:r>
              <a:rPr lang="en-US" altLang="zh-TW" dirty="0" smtClean="0"/>
              <a:t>Y. </a:t>
            </a:r>
            <a:r>
              <a:rPr lang="en-US" altLang="zh-TW" b="1" dirty="0" smtClean="0"/>
              <a:t>n must be 10000</a:t>
            </a:r>
            <a:r>
              <a:rPr lang="en-US" altLang="zh-TW" dirty="0" smtClean="0"/>
              <a:t>.</a:t>
            </a:r>
          </a:p>
          <a:p>
            <a:pPr marL="514350" indent="-514350">
              <a:buFont typeface="+mj-lt"/>
              <a:buAutoNum type="arabicPeriod"/>
            </a:pPr>
            <a:r>
              <a:rPr lang="en-US" altLang="zh-TW" dirty="0" smtClean="0"/>
              <a:t>Draw </a:t>
            </a:r>
            <a:r>
              <a:rPr lang="en-US" altLang="zh-TW" dirty="0"/>
              <a:t>the pdf of </a:t>
            </a:r>
            <a:r>
              <a:rPr lang="en-US" altLang="zh-TW" dirty="0" smtClean="0"/>
              <a:t>X1. </a:t>
            </a:r>
            <a:r>
              <a:rPr lang="en-US" altLang="zh-TW" dirty="0"/>
              <a:t>Use </a:t>
            </a:r>
            <a:r>
              <a:rPr lang="en-US" altLang="zh-TW" dirty="0" smtClean="0"/>
              <a:t>subplot(1,2, 1) </a:t>
            </a:r>
            <a:r>
              <a:rPr lang="en-US" altLang="zh-TW" dirty="0"/>
              <a:t>to draw it </a:t>
            </a:r>
            <a:r>
              <a:rPr lang="en-US" altLang="zh-TW" dirty="0" smtClean="0"/>
              <a:t>on the left side.</a:t>
            </a:r>
          </a:p>
          <a:p>
            <a:pPr marL="514350" indent="-514350">
              <a:buFont typeface="+mj-lt"/>
              <a:buAutoNum type="arabicPeriod"/>
            </a:pPr>
            <a:r>
              <a:rPr lang="en-US" altLang="zh-TW" dirty="0"/>
              <a:t>Draw the pdf of </a:t>
            </a:r>
            <a:r>
              <a:rPr lang="en-US" altLang="zh-TW" dirty="0" smtClean="0"/>
              <a:t>X2. </a:t>
            </a:r>
            <a:r>
              <a:rPr lang="en-US" altLang="zh-TW" dirty="0"/>
              <a:t>Use </a:t>
            </a:r>
            <a:r>
              <a:rPr lang="en-US" altLang="zh-TW" dirty="0" smtClean="0"/>
              <a:t>subplot(1,2, 2) </a:t>
            </a:r>
            <a:r>
              <a:rPr lang="en-US" altLang="zh-TW" dirty="0"/>
              <a:t>to draw it </a:t>
            </a:r>
            <a:r>
              <a:rPr lang="en-US" altLang="zh-TW" dirty="0" smtClean="0"/>
              <a:t>on the right side.</a:t>
            </a:r>
          </a:p>
          <a:p>
            <a:pPr marL="514350" indent="-514350">
              <a:buFont typeface="+mj-lt"/>
              <a:buAutoNum type="arabicPeriod"/>
            </a:pPr>
            <a:r>
              <a:rPr lang="en-US" altLang="zh-TW" dirty="0" smtClean="0"/>
              <a:t>Show the titles of the two figures similar to the demo figures.</a:t>
            </a:r>
          </a:p>
          <a:p>
            <a:pPr marL="514350" indent="-514350">
              <a:buFont typeface="+mj-lt"/>
              <a:buAutoNum type="arabicPeriod"/>
            </a:pPr>
            <a:r>
              <a:rPr lang="en-US" altLang="zh-TW" dirty="0" smtClean="0"/>
              <a:t>Report </a:t>
            </a:r>
            <a:r>
              <a:rPr lang="en-US" altLang="zh-TW" dirty="0"/>
              <a:t>the average (M) and standard deviation (SD) of the n samples as the title of the figure. Also, report </a:t>
            </a:r>
            <a:r>
              <a:rPr lang="en-US" altLang="zh-TW" dirty="0" smtClean="0"/>
              <a:t>a and b. The </a:t>
            </a:r>
            <a:r>
              <a:rPr lang="en-US" altLang="zh-TW" dirty="0"/>
              <a:t>format is: </a:t>
            </a:r>
            <a:r>
              <a:rPr lang="en-US" altLang="zh-TW" dirty="0" smtClean="0"/>
              <a:t>Mean= </a:t>
            </a:r>
            <a:r>
              <a:rPr lang="en-US" altLang="zh-TW" dirty="0"/>
              <a:t>…; SD= …; a</a:t>
            </a:r>
            <a:r>
              <a:rPr lang="en-US" altLang="zh-TW" dirty="0" smtClean="0"/>
              <a:t>=… b = …;</a:t>
            </a:r>
          </a:p>
          <a:p>
            <a:pPr marL="514350" indent="-514350">
              <a:buFont typeface="+mj-lt"/>
              <a:buAutoNum type="arabicPeriod"/>
            </a:pPr>
            <a:r>
              <a:rPr lang="en-US" altLang="zh-TW" b="1" dirty="0" smtClean="0"/>
              <a:t>Animate a point </a:t>
            </a:r>
            <a:r>
              <a:rPr lang="en-US" altLang="zh-TW" dirty="0" smtClean="0"/>
              <a:t>to move along the curve of the pdf </a:t>
            </a:r>
            <a:r>
              <a:rPr lang="en-US" altLang="zh-TW" b="1" dirty="0"/>
              <a:t>from left to right </a:t>
            </a:r>
            <a:r>
              <a:rPr lang="en-US" altLang="zh-TW" dirty="0" smtClean="0"/>
              <a:t>in each subplot</a:t>
            </a:r>
            <a:r>
              <a:rPr lang="en-US" altLang="zh-TW" dirty="0"/>
              <a:t>. The animation must be interactive</a:t>
            </a:r>
            <a:r>
              <a:rPr lang="en-US" altLang="zh-TW" dirty="0" smtClean="0"/>
              <a:t>.</a:t>
            </a:r>
          </a:p>
          <a:p>
            <a:pPr marL="0" indent="0">
              <a:buNone/>
            </a:pPr>
            <a:r>
              <a:rPr lang="en-US" altLang="zh-TW" dirty="0" smtClean="0"/>
              <a:t>9. ‘1</a:t>
            </a:r>
            <a:r>
              <a:rPr lang="en-US" altLang="zh-TW" dirty="0"/>
              <a:t>’: decrease a by 0.1.</a:t>
            </a:r>
          </a:p>
          <a:p>
            <a:pPr marL="0" indent="0">
              <a:buNone/>
            </a:pPr>
            <a:r>
              <a:rPr lang="en-US" altLang="zh-TW" dirty="0" smtClean="0"/>
              <a:t>10. ‘2</a:t>
            </a:r>
            <a:r>
              <a:rPr lang="en-US" altLang="zh-TW" dirty="0"/>
              <a:t>’: increase a by 0.1</a:t>
            </a:r>
            <a:r>
              <a:rPr lang="en-US" altLang="zh-TW" dirty="0" smtClean="0"/>
              <a:t>.</a:t>
            </a:r>
          </a:p>
          <a:p>
            <a:pPr marL="0" indent="0">
              <a:buNone/>
            </a:pPr>
            <a:endParaRPr lang="en-US" altLang="zh-TW" dirty="0" smtClean="0"/>
          </a:p>
          <a:p>
            <a:pPr marL="0" indent="0">
              <a:buNone/>
            </a:pPr>
            <a:endParaRPr lang="en-US" altLang="zh-TW"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8</a:t>
            </a:fld>
            <a:endParaRPr lang="en-US"/>
          </a:p>
        </p:txBody>
      </p:sp>
    </p:spTree>
    <p:extLst>
      <p:ext uri="{BB962C8B-B14F-4D97-AF65-F5344CB8AC3E}">
        <p14:creationId xmlns:p14="http://schemas.microsoft.com/office/powerpoint/2010/main" val="15343551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125" t="8667" r="8875" b="6444"/>
          <a:stretch/>
        </p:blipFill>
        <p:spPr>
          <a:xfrm>
            <a:off x="190500" y="0"/>
            <a:ext cx="11777089" cy="6858000"/>
          </a:xfrm>
          <a:prstGeom prst="rect">
            <a:avLst/>
          </a:prstGeom>
        </p:spPr>
      </p:pic>
      <p:sp>
        <p:nvSpPr>
          <p:cNvPr id="3" name="Slide Number Placeholder 2"/>
          <p:cNvSpPr>
            <a:spLocks noGrp="1"/>
          </p:cNvSpPr>
          <p:nvPr>
            <p:ph type="sldNum" sz="quarter" idx="12"/>
          </p:nvPr>
        </p:nvSpPr>
        <p:spPr/>
        <p:txBody>
          <a:bodyPr/>
          <a:lstStyle/>
          <a:p>
            <a:fld id="{40DE4E08-6C90-446D-89F5-3B3453EADC24}" type="slidenum">
              <a:rPr lang="en-US" smtClean="0"/>
              <a:t>9</a:t>
            </a:fld>
            <a:endParaRPr lang="en-US"/>
          </a:p>
        </p:txBody>
      </p:sp>
    </p:spTree>
    <p:extLst>
      <p:ext uri="{BB962C8B-B14F-4D97-AF65-F5344CB8AC3E}">
        <p14:creationId xmlns:p14="http://schemas.microsoft.com/office/powerpoint/2010/main" val="15550145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12929</TotalTime>
  <Words>2272</Words>
  <Application>Microsoft Office PowerPoint</Application>
  <PresentationFormat>寬螢幕</PresentationFormat>
  <Paragraphs>320</Paragraphs>
  <Slides>32</Slides>
  <Notes>3</Notes>
  <HiddenSlides>0</HiddenSlides>
  <MMClips>2</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32</vt:i4>
      </vt:variant>
    </vt:vector>
  </HeadingPairs>
  <TitlesOfParts>
    <vt:vector size="42" baseType="lpstr">
      <vt:lpstr>細明體</vt:lpstr>
      <vt:lpstr>新細明體</vt:lpstr>
      <vt:lpstr>標楷體</vt:lpstr>
      <vt:lpstr>Arial</vt:lpstr>
      <vt:lpstr>Calibri</vt:lpstr>
      <vt:lpstr>Calibri Light</vt:lpstr>
      <vt:lpstr>Cambria Math</vt:lpstr>
      <vt:lpstr>Symbol</vt:lpstr>
      <vt:lpstr>Wingdings</vt:lpstr>
      <vt:lpstr>Office Theme</vt:lpstr>
      <vt:lpstr>MATLAB Programming</vt:lpstr>
      <vt:lpstr>Content</vt:lpstr>
      <vt:lpstr>About demo video and demo programs.</vt:lpstr>
      <vt:lpstr>Program file name format</vt:lpstr>
      <vt:lpstr>File content header</vt:lpstr>
      <vt:lpstr>File content</vt:lpstr>
      <vt:lpstr>(50%) Problem 2.1. Probability density function</vt:lpstr>
      <vt:lpstr>Problem 2.1. Tasks</vt:lpstr>
      <vt:lpstr>PowerPoint 簡報</vt:lpstr>
      <vt:lpstr>PowerPoint 簡報</vt:lpstr>
      <vt:lpstr>PowerPoint 簡報</vt:lpstr>
      <vt:lpstr>Problem 2.1. Marking Scheme (50%)</vt:lpstr>
      <vt:lpstr>Problem 2.2. Function Graph</vt:lpstr>
      <vt:lpstr>(30%) Problem 2.2. Function Graph</vt:lpstr>
      <vt:lpstr>Problem 2.2. (30%)</vt:lpstr>
      <vt:lpstr>Problem 2.2. </vt:lpstr>
      <vt:lpstr>Problem 2.2. </vt:lpstr>
      <vt:lpstr>Problem 2.2. </vt:lpstr>
      <vt:lpstr>Problem 2.2. </vt:lpstr>
      <vt:lpstr>Problem 2.2.</vt:lpstr>
      <vt:lpstr>Problem 2.2. </vt:lpstr>
      <vt:lpstr>Result for k61</vt:lpstr>
      <vt:lpstr>Problem 2.2. Marking Scheme.</vt:lpstr>
      <vt:lpstr>Problem 2.3. Galaxy system</vt:lpstr>
      <vt:lpstr>Problem 2.3. Galaxy system (20%)</vt:lpstr>
      <vt:lpstr>Problem 2.3</vt:lpstr>
      <vt:lpstr>Problem 2.3. Tasks</vt:lpstr>
      <vt:lpstr>Problem 2.3. Display modes</vt:lpstr>
      <vt:lpstr>PowerPoint 簡報</vt:lpstr>
      <vt:lpstr>Play to see the animation</vt:lpstr>
      <vt:lpstr>Problem 2.3. Marking Scheme (20%)</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User</cp:lastModifiedBy>
  <cp:revision>926</cp:revision>
  <dcterms:created xsi:type="dcterms:W3CDTF">2019-02-26T08:18:36Z</dcterms:created>
  <dcterms:modified xsi:type="dcterms:W3CDTF">2022-06-06T08:14:29Z</dcterms:modified>
</cp:coreProperties>
</file>